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256" r:id="rId2"/>
    <p:sldId id="257" r:id="rId3"/>
    <p:sldId id="259" r:id="rId4"/>
    <p:sldId id="260" r:id="rId5"/>
    <p:sldId id="261" r:id="rId6"/>
    <p:sldId id="262" r:id="rId7"/>
    <p:sldId id="263" r:id="rId8"/>
    <p:sldId id="264" r:id="rId9"/>
    <p:sldId id="265" r:id="rId10"/>
    <p:sldId id="266" r:id="rId11"/>
    <p:sldId id="258" r:id="rId12"/>
    <p:sldId id="267" r:id="rId13"/>
    <p:sldId id="284" r:id="rId14"/>
    <p:sldId id="268" r:id="rId15"/>
    <p:sldId id="321" r:id="rId16"/>
    <p:sldId id="322" r:id="rId17"/>
    <p:sldId id="323" r:id="rId18"/>
    <p:sldId id="281" r:id="rId19"/>
    <p:sldId id="316" r:id="rId20"/>
    <p:sldId id="317" r:id="rId21"/>
    <p:sldId id="287" r:id="rId22"/>
    <p:sldId id="318" r:id="rId23"/>
    <p:sldId id="285" r:id="rId24"/>
    <p:sldId id="286" r:id="rId25"/>
    <p:sldId id="288" r:id="rId26"/>
    <p:sldId id="289" r:id="rId27"/>
    <p:sldId id="290" r:id="rId28"/>
    <p:sldId id="291" r:id="rId29"/>
    <p:sldId id="292" r:id="rId30"/>
    <p:sldId id="293" r:id="rId31"/>
    <p:sldId id="294" r:id="rId32"/>
    <p:sldId id="295" r:id="rId33"/>
    <p:sldId id="296" r:id="rId34"/>
    <p:sldId id="297" r:id="rId35"/>
    <p:sldId id="298" r:id="rId36"/>
    <p:sldId id="299" r:id="rId37"/>
    <p:sldId id="300" r:id="rId38"/>
    <p:sldId id="301" r:id="rId39"/>
    <p:sldId id="302" r:id="rId40"/>
    <p:sldId id="303" r:id="rId41"/>
    <p:sldId id="304" r:id="rId42"/>
    <p:sldId id="305" r:id="rId43"/>
    <p:sldId id="320" r:id="rId44"/>
    <p:sldId id="306" r:id="rId45"/>
    <p:sldId id="307" r:id="rId46"/>
    <p:sldId id="308" r:id="rId47"/>
    <p:sldId id="309" r:id="rId48"/>
    <p:sldId id="310" r:id="rId49"/>
    <p:sldId id="319" r:id="rId50"/>
    <p:sldId id="311" r:id="rId51"/>
    <p:sldId id="312" r:id="rId52"/>
    <p:sldId id="313" r:id="rId53"/>
    <p:sldId id="314" r:id="rId54"/>
    <p:sldId id="315" r:id="rId55"/>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Full" cryptAlgorithmClass="hash" cryptAlgorithmType="typeAny" cryptAlgorithmSid="4" spinCount="50000" saltData="JxTLy4MXzH40yYFRCRsvIw" hashData="ESE5bLYJ5ct163DcgFeDX1+U3Q0" cryptProvider="" algIdExt="0" algIdExtSource="" cryptProviderTypeExt="0" cryptProviderTypeExtSourc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showGuides="1">
      <p:cViewPr>
        <p:scale>
          <a:sx n="70" d="100"/>
          <a:sy n="70" d="100"/>
        </p:scale>
        <p:origin x="-2814" y="-1074"/>
      </p:cViewPr>
      <p:guideLst>
        <p:guide orient="horz" pos="2450"/>
        <p:guide pos="2877"/>
      </p:guideLst>
    </p:cSldViewPr>
  </p:slideViewPr>
  <p:notesTextViewPr>
    <p:cViewPr>
      <p:scale>
        <a:sx n="100" d="100"/>
        <a:sy n="100" d="100"/>
      </p:scale>
      <p:origin x="0" y="0"/>
    </p:cViewPr>
  </p:notesTextViewPr>
  <p:sorterViewPr>
    <p:cViewPr>
      <p:scale>
        <a:sx n="66" d="100"/>
        <a:sy n="66" d="100"/>
      </p:scale>
      <p:origin x="0" y="2136"/>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C1B1751-E156-4C90-BDB1-0E0DC880D49A}" type="datetimeFigureOut">
              <a:rPr lang="it-IT" smtClean="0"/>
              <a:pPr/>
              <a:t>21/04/2016</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C8A8025-ECD8-4DB5-8795-9A9BD397ACB4}" type="slidenum">
              <a:rPr lang="it-IT" smtClean="0"/>
              <a:pPr/>
              <a:t>‹N›</a:t>
            </a:fld>
            <a:endParaRPr lang="it-IT"/>
          </a:p>
        </p:txBody>
      </p:sp>
    </p:spTree>
    <p:extLst>
      <p:ext uri="{BB962C8B-B14F-4D97-AF65-F5344CB8AC3E}">
        <p14:creationId xmlns:p14="http://schemas.microsoft.com/office/powerpoint/2010/main" xmlns="" val="23342105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5C8A8025-ECD8-4DB5-8795-9A9BD397ACB4}" type="slidenum">
              <a:rPr lang="it-IT" smtClean="0"/>
              <a:pPr/>
              <a:t>3</a:t>
            </a:fld>
            <a:endParaRPr lang="it-IT"/>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400736" y="914977"/>
            <a:ext cx="4055129" cy="3134591"/>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82058" tIns="41029" rIns="82058" bIns="41029" anchor="ctr"/>
          <a:lstStyle/>
          <a:p>
            <a:endParaRPr lang="it-IT"/>
          </a:p>
        </p:txBody>
      </p:sp>
      <p:sp>
        <p:nvSpPr>
          <p:cNvPr id="4098" name="Text Box 2"/>
          <p:cNvSpPr txBox="1">
            <a:spLocks noGrp="1" noChangeArrowheads="1"/>
          </p:cNvSpPr>
          <p:nvPr>
            <p:ph type="body"/>
          </p:nvPr>
        </p:nvSpPr>
        <p:spPr bwMode="auto">
          <a:xfrm>
            <a:off x="1046350" y="4352637"/>
            <a:ext cx="4770904" cy="6549159"/>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1pPr>
            <a:lvl2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2pPr>
            <a:lvl3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3pPr>
            <a:lvl4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4pPr>
            <a:lvl5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9pPr>
          </a:lstStyle>
          <a:p>
            <a:pPr eaLnBrk="1">
              <a:lnSpc>
                <a:spcPct val="93000"/>
              </a:lnSpc>
              <a:spcBef>
                <a:spcPct val="0"/>
              </a:spcBef>
              <a:buSzPct val="45000"/>
              <a:buFont typeface="Wingdings" charset="0"/>
              <a:buNone/>
            </a:pPr>
            <a:endParaRPr lang="en-GB" dirty="0">
              <a:latin typeface="Arial" charset="0"/>
              <a:ea typeface="msgothic" charset="0"/>
              <a:cs typeface="msgothic"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400736" y="914977"/>
            <a:ext cx="4055129" cy="3134591"/>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82058" tIns="41029" rIns="82058" bIns="41029" anchor="ctr"/>
          <a:lstStyle/>
          <a:p>
            <a:endParaRPr lang="it-IT"/>
          </a:p>
        </p:txBody>
      </p:sp>
      <p:sp>
        <p:nvSpPr>
          <p:cNvPr id="4098" name="Text Box 2"/>
          <p:cNvSpPr txBox="1">
            <a:spLocks noGrp="1" noChangeArrowheads="1"/>
          </p:cNvSpPr>
          <p:nvPr>
            <p:ph type="body"/>
          </p:nvPr>
        </p:nvSpPr>
        <p:spPr bwMode="auto">
          <a:xfrm>
            <a:off x="1046350" y="4352637"/>
            <a:ext cx="4770904" cy="6549159"/>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1pPr>
            <a:lvl2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2pPr>
            <a:lvl3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3pPr>
            <a:lvl4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4pPr>
            <a:lvl5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9pPr>
          </a:lstStyle>
          <a:p>
            <a:pPr eaLnBrk="1">
              <a:lnSpc>
                <a:spcPct val="93000"/>
              </a:lnSpc>
              <a:spcBef>
                <a:spcPct val="0"/>
              </a:spcBef>
              <a:buSzPct val="45000"/>
              <a:buFont typeface="Wingdings" charset="0"/>
              <a:buNone/>
            </a:pPr>
            <a:endParaRPr lang="en-GB" dirty="0">
              <a:latin typeface="Arial" charset="0"/>
              <a:ea typeface="msgothic" charset="0"/>
              <a:cs typeface="msgothic"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fld id="{B2C7EBF3-64E9-4F84-BBA0-E228C0EC76A4}" type="slidenum">
              <a:rPr lang="en-US" smtClean="0"/>
              <a:pPr/>
              <a:t>49</a:t>
            </a:fld>
            <a:endParaRPr lang="en-US" smtClean="0"/>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5C8A8025-ECD8-4DB5-8795-9A9BD397ACB4}" type="slidenum">
              <a:rPr lang="it-IT" smtClean="0"/>
              <a:pPr/>
              <a:t>4</a:t>
            </a:fld>
            <a:endParaRPr 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5C8A8025-ECD8-4DB5-8795-9A9BD397ACB4}" type="slidenum">
              <a:rPr lang="it-IT" smtClean="0"/>
              <a:pPr/>
              <a:t>5</a:t>
            </a:fld>
            <a:endParaRPr 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5C8A8025-ECD8-4DB5-8795-9A9BD397ACB4}" type="slidenum">
              <a:rPr lang="it-IT" smtClean="0"/>
              <a:pPr/>
              <a:t>6</a:t>
            </a:fld>
            <a:endParaRPr lang="it-IT"/>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5C8A8025-ECD8-4DB5-8795-9A9BD397ACB4}" type="slidenum">
              <a:rPr lang="it-IT" smtClean="0"/>
              <a:pPr/>
              <a:t>7</a:t>
            </a:fld>
            <a:endParaRPr lang="it-IT"/>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5C8A8025-ECD8-4DB5-8795-9A9BD397ACB4}" type="slidenum">
              <a:rPr lang="it-IT" smtClean="0"/>
              <a:pPr/>
              <a:t>8</a:t>
            </a:fld>
            <a:endParaRPr lang="it-IT"/>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5C8A8025-ECD8-4DB5-8795-9A9BD397ACB4}" type="slidenum">
              <a:rPr lang="it-IT" smtClean="0"/>
              <a:pPr/>
              <a:t>9</a:t>
            </a:fld>
            <a:endParaRPr lang="it-IT"/>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5C8A8025-ECD8-4DB5-8795-9A9BD397ACB4}" type="slidenum">
              <a:rPr lang="it-IT" smtClean="0"/>
              <a:pPr/>
              <a:t>10</a:t>
            </a:fld>
            <a:endParaRPr lang="it-IT"/>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400736" y="914977"/>
            <a:ext cx="4055129" cy="3134591"/>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82058" tIns="41029" rIns="82058" bIns="41029" anchor="ctr"/>
          <a:lstStyle/>
          <a:p>
            <a:endParaRPr lang="it-IT"/>
          </a:p>
        </p:txBody>
      </p:sp>
      <p:sp>
        <p:nvSpPr>
          <p:cNvPr id="4098" name="Text Box 2"/>
          <p:cNvSpPr txBox="1">
            <a:spLocks noGrp="1" noChangeArrowheads="1"/>
          </p:cNvSpPr>
          <p:nvPr>
            <p:ph type="body"/>
          </p:nvPr>
        </p:nvSpPr>
        <p:spPr bwMode="auto">
          <a:xfrm>
            <a:off x="1046350" y="4352637"/>
            <a:ext cx="4770904" cy="6549159"/>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1pPr>
            <a:lvl2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2pPr>
            <a:lvl3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3pPr>
            <a:lvl4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4pPr>
            <a:lvl5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9pPr>
          </a:lstStyle>
          <a:p>
            <a:pPr eaLnBrk="1">
              <a:lnSpc>
                <a:spcPct val="93000"/>
              </a:lnSpc>
              <a:spcBef>
                <a:spcPct val="0"/>
              </a:spcBef>
              <a:buSzPct val="45000"/>
              <a:buFont typeface="Wingdings" charset="0"/>
              <a:buNone/>
            </a:pPr>
            <a:r>
              <a:rPr lang="en-GB">
                <a:latin typeface="Arial" charset="0"/>
                <a:ea typeface="msgothic" charset="0"/>
                <a:cs typeface="msgothic" charset="0"/>
              </a:rPr>
              <a:t>Schematic comparison of Sanger sequencing and next-generation sequencing technologies.</a:t>
            </a:r>
            <a:r>
              <a:rPr lang="en-GB" baseline="33000">
                <a:latin typeface="Arial" charset="0"/>
                <a:ea typeface="msgothic" charset="0"/>
                <a:cs typeface="msgothic" charset="0"/>
              </a:rPr>
              <a:t>5</a:t>
            </a:r>
            <a:r>
              <a:rPr lang="en-GB">
                <a:latin typeface="Arial" charset="0"/>
                <a:ea typeface="msgothic" charset="0"/>
                <a:cs typeface="msgothic" charset="0"/>
              </a:rPr>
              <a:t> For the purpose of molecular diagnostics, genomic DNA (gDNA) is generally the starting material for both techniques. Sanger sequencing (</a:t>
            </a:r>
            <a:r>
              <a:rPr lang="en-GB" sz="1300" b="1">
                <a:latin typeface="Arial" charset="0"/>
                <a:ea typeface="msgothic" charset="0"/>
                <a:cs typeface="msgothic" charset="0"/>
              </a:rPr>
              <a:t>left</a:t>
            </a:r>
            <a:r>
              <a:rPr lang="en-GB">
                <a:latin typeface="Arial" charset="0"/>
                <a:ea typeface="msgothic" charset="0"/>
                <a:cs typeface="msgothic" charset="0"/>
              </a:rPr>
              <a:t>): </a:t>
            </a:r>
            <a:r>
              <a:rPr lang="en-GB" sz="1300" b="1">
                <a:latin typeface="Arial" charset="0"/>
                <a:ea typeface="msgothic" charset="0"/>
                <a:cs typeface="msgothic" charset="0"/>
              </a:rPr>
              <a:t>A</a:t>
            </a:r>
            <a:r>
              <a:rPr lang="en-GB">
                <a:latin typeface="Arial" charset="0"/>
                <a:ea typeface="msgothic" charset="0"/>
                <a:cs typeface="msgothic" charset="0"/>
              </a:rPr>
              <a:t>, The first step for sequencing by this method is to design target primers for a specific region in a gene of interest, preferably between 300 and 800 bp. Polymerase chain reaction (PCR) amplification with target primers and genomic DNA is then performed, and the PCR product is visualized on an agarose gel to confirm predicted size. </a:t>
            </a:r>
            <a:r>
              <a:rPr lang="en-GB" sz="1300" b="1">
                <a:latin typeface="Arial" charset="0"/>
                <a:ea typeface="msgothic" charset="0"/>
                <a:cs typeface="msgothic" charset="0"/>
              </a:rPr>
              <a:t>B</a:t>
            </a:r>
            <a:r>
              <a:rPr lang="en-GB">
                <a:latin typeface="Arial" charset="0"/>
                <a:ea typeface="msgothic" charset="0"/>
                <a:cs typeface="msgothic" charset="0"/>
              </a:rPr>
              <a:t>, The sequencing reaction is performed using fluorescently labeled ddNTPs (dideoxynucleotide triphospate) as chain terminators, DNA polymerase, dNTPs (deoxynucleotide triphosphates), PCR product generated in the earlier step, and primers (can be either forward primer or reverse primer per reaction). </a:t>
            </a:r>
            <a:r>
              <a:rPr lang="en-GB" sz="1300" b="1">
                <a:latin typeface="Arial" charset="0"/>
                <a:ea typeface="msgothic" charset="0"/>
                <a:cs typeface="msgothic" charset="0"/>
              </a:rPr>
              <a:t>C</a:t>
            </a:r>
            <a:r>
              <a:rPr lang="en-GB">
                <a:latin typeface="Arial" charset="0"/>
                <a:ea typeface="msgothic" charset="0"/>
                <a:cs typeface="msgothic" charset="0"/>
              </a:rPr>
              <a:t>, As DNA polymerase adds nucleotides to the denatured strand, it randomly picks up labeled ddNTPs, which cause termination of the reaction, resulting in a large number of fragments of various sizes. These fragments are then subject to capillary electrophoresis to separate them by size. Shorter fragments travel faster toward the negatively charged electrode, whereas longer fragments move slower. </a:t>
            </a:r>
            <a:r>
              <a:rPr lang="en-GB" sz="1300" b="1">
                <a:latin typeface="Arial" charset="0"/>
                <a:ea typeface="msgothic" charset="0"/>
                <a:cs typeface="msgothic" charset="0"/>
              </a:rPr>
              <a:t>D</a:t>
            </a:r>
            <a:r>
              <a:rPr lang="en-GB">
                <a:latin typeface="Arial" charset="0"/>
                <a:ea typeface="msgothic" charset="0"/>
                <a:cs typeface="msgothic" charset="0"/>
              </a:rPr>
              <a:t>, The last fluorescently labeled ddNTP for each fragment is recorded as a colored peak, which is used to generate a sequencing trace, with each base assigned a specific color based on the fluorescent dye. Next-generation sequencing (</a:t>
            </a:r>
            <a:r>
              <a:rPr lang="en-GB" sz="1300" b="1">
                <a:latin typeface="Arial" charset="0"/>
                <a:ea typeface="msgothic" charset="0"/>
                <a:cs typeface="msgothic" charset="0"/>
              </a:rPr>
              <a:t>right</a:t>
            </a:r>
            <a:r>
              <a:rPr lang="en-GB">
                <a:latin typeface="Arial" charset="0"/>
                <a:ea typeface="msgothic" charset="0"/>
                <a:cs typeface="msgothic" charset="0"/>
              </a:rPr>
              <a:t>): The methods depicted in this figure are based on second-generation sequencing with the Illumina platform. </a:t>
            </a:r>
            <a:r>
              <a:rPr lang="en-GB" sz="1300" b="1">
                <a:latin typeface="Arial" charset="0"/>
                <a:ea typeface="msgothic" charset="0"/>
                <a:cs typeface="msgothic" charset="0"/>
              </a:rPr>
              <a:t>A</a:t>
            </a:r>
            <a:r>
              <a:rPr lang="en-GB">
                <a:latin typeface="Arial" charset="0"/>
                <a:ea typeface="msgothic" charset="0"/>
                <a:cs typeface="msgothic" charset="0"/>
              </a:rPr>
              <a:t>, The first step of this method is to fragment genomic DNA to a uniform size. Generally, fragmentation is performed using adaptive focused acoustics technology by the Covaris instrument. The required size distribution is then confirmed by an agarose gel; image on the </a:t>
            </a:r>
            <a:r>
              <a:rPr lang="en-GB" sz="1300" b="1">
                <a:latin typeface="Arial" charset="0"/>
                <a:ea typeface="msgothic" charset="0"/>
                <a:cs typeface="msgothic" charset="0"/>
              </a:rPr>
              <a:t>right</a:t>
            </a:r>
            <a:r>
              <a:rPr lang="en-GB">
                <a:latin typeface="Arial" charset="0"/>
                <a:ea typeface="msgothic" charset="0"/>
                <a:cs typeface="msgothic" charset="0"/>
              </a:rPr>
              <a:t> shows sheared DNA. </a:t>
            </a:r>
            <a:r>
              <a:rPr lang="en-GB" sz="1300" b="1">
                <a:latin typeface="Arial" charset="0"/>
                <a:ea typeface="msgothic" charset="0"/>
                <a:cs typeface="msgothic" charset="0"/>
              </a:rPr>
              <a:t>B</a:t>
            </a:r>
            <a:r>
              <a:rPr lang="en-GB">
                <a:latin typeface="Arial" charset="0"/>
                <a:ea typeface="msgothic" charset="0"/>
                <a:cs typeface="msgothic" charset="0"/>
              </a:rPr>
              <a:t>, Sequence enrichment is performed for targeted or exome sequencing; whole genome sequencing does not require enrichment. To make the library sequencing-ready, adapters are ligated to both ends of the DNA. The different colored adapters (pink and blue) reflect a sequencing adapter and a barcoding adapter. After barcoding individual samples, they can be pooled for sequencing to optimize sequencing costs. </a:t>
            </a:r>
            <a:r>
              <a:rPr lang="en-GB" sz="1300" b="1">
                <a:latin typeface="Arial" charset="0"/>
                <a:ea typeface="msgothic" charset="0"/>
                <a:cs typeface="msgothic" charset="0"/>
              </a:rPr>
              <a:t>C</a:t>
            </a:r>
            <a:r>
              <a:rPr lang="en-GB">
                <a:latin typeface="Arial" charset="0"/>
                <a:ea typeface="msgothic" charset="0"/>
                <a:cs typeface="msgothic" charset="0"/>
              </a:rPr>
              <a:t>, The library is then immobilized to an array (flow cell) where bridge amplification occurs to generate clusters (clonal libraries). </a:t>
            </a:r>
            <a:r>
              <a:rPr lang="en-GB" sz="1300" b="1">
                <a:latin typeface="Arial" charset="0"/>
                <a:ea typeface="msgothic" charset="0"/>
                <a:cs typeface="msgothic" charset="0"/>
              </a:rPr>
              <a:t>D</a:t>
            </a:r>
            <a:r>
              <a:rPr lang="en-GB">
                <a:latin typeface="Arial" charset="0"/>
                <a:ea typeface="msgothic" charset="0"/>
                <a:cs typeface="msgothic" charset="0"/>
              </a:rPr>
              <a:t>, Sequencing by synthesis technology is used to detect each base by fluorescently labeled dNTPs. The image shows individual clusters shown on the Sequencing Analysis Viewer software by Illumina during sequencing. A small section of the image represented in the yellow box is zoomed into, and each of the fluorescent dots on the image represents a library cluster. Base call files (images) are then converted to .fastq files (DNA letters) that can be aligned to the genome. The average number of reads from an individual</a:t>
            </a:r>
            <a:r>
              <a:rPr lang="en-GB" altLang="en-GB">
                <a:latin typeface="Arial" charset="0"/>
                <a:ea typeface="msgothic" charset="0"/>
                <a:cs typeface="msgothic" charset="0"/>
              </a:rPr>
              <a:t>’</a:t>
            </a:r>
            <a:r>
              <a:rPr lang="en-GB">
                <a:latin typeface="Arial" charset="0"/>
                <a:ea typeface="msgothic" charset="0"/>
                <a:cs typeface="msgothic" charset="0"/>
              </a:rPr>
              <a:t>s exome sequence (minimum coverage of ×50) is ≈40 million (in-house sequencing data).</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AD09C4C0-504B-487B-A114-7402B9B33C05}" type="datetimeFigureOut">
              <a:rPr lang="it-IT" smtClean="0"/>
              <a:pPr/>
              <a:t>21/04/2016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7770659-DFCB-45E5-AE95-801083A208BE}"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AD09C4C0-504B-487B-A114-7402B9B33C05}" type="datetimeFigureOut">
              <a:rPr lang="it-IT" smtClean="0"/>
              <a:pPr/>
              <a:t>21/04/2016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7770659-DFCB-45E5-AE95-801083A208BE}"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AD09C4C0-504B-487B-A114-7402B9B33C05}" type="datetimeFigureOut">
              <a:rPr lang="it-IT" smtClean="0"/>
              <a:pPr/>
              <a:t>21/04/2016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7770659-DFCB-45E5-AE95-801083A208BE}"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AD09C4C0-504B-487B-A114-7402B9B33C05}" type="datetimeFigureOut">
              <a:rPr lang="it-IT" smtClean="0"/>
              <a:pPr/>
              <a:t>21/04/2016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7770659-DFCB-45E5-AE95-801083A208BE}"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AD09C4C0-504B-487B-A114-7402B9B33C05}" type="datetimeFigureOut">
              <a:rPr lang="it-IT" smtClean="0"/>
              <a:pPr/>
              <a:t>21/04/2016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7770659-DFCB-45E5-AE95-801083A208BE}"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AD09C4C0-504B-487B-A114-7402B9B33C05}" type="datetimeFigureOut">
              <a:rPr lang="it-IT" smtClean="0"/>
              <a:pPr/>
              <a:t>21/04/2016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47770659-DFCB-45E5-AE95-801083A208BE}"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AD09C4C0-504B-487B-A114-7402B9B33C05}" type="datetimeFigureOut">
              <a:rPr lang="it-IT" smtClean="0"/>
              <a:pPr/>
              <a:t>21/04/2016</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47770659-DFCB-45E5-AE95-801083A208BE}"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AD09C4C0-504B-487B-A114-7402B9B33C05}" type="datetimeFigureOut">
              <a:rPr lang="it-IT" smtClean="0"/>
              <a:pPr/>
              <a:t>21/04/2016</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47770659-DFCB-45E5-AE95-801083A208BE}"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AD09C4C0-504B-487B-A114-7402B9B33C05}" type="datetimeFigureOut">
              <a:rPr lang="it-IT" smtClean="0"/>
              <a:pPr/>
              <a:t>21/04/2016</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47770659-DFCB-45E5-AE95-801083A208BE}"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AD09C4C0-504B-487B-A114-7402B9B33C05}" type="datetimeFigureOut">
              <a:rPr lang="it-IT" smtClean="0"/>
              <a:pPr/>
              <a:t>21/04/2016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47770659-DFCB-45E5-AE95-801083A208BE}"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AD09C4C0-504B-487B-A114-7402B9B33C05}" type="datetimeFigureOut">
              <a:rPr lang="it-IT" smtClean="0"/>
              <a:pPr/>
              <a:t>21/04/2016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47770659-DFCB-45E5-AE95-801083A208BE}"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09C4C0-504B-487B-A114-7402B9B33C05}" type="datetimeFigureOut">
              <a:rPr lang="it-IT" smtClean="0"/>
              <a:pPr/>
              <a:t>21/04/2016</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770659-DFCB-45E5-AE95-801083A208BE}"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hyperlink" Target="http://dualibra.com/wp-content/uploads/2012/04/037800~1/Part%2015.%20Endocrinology%20and%20Metabolism/Section%201.%20Endocrinology/335.htm" TargetMode="External"/><Relationship Id="rId7" Type="http://schemas.openxmlformats.org/officeDocument/2006/relationships/hyperlink" Target="http://www.ccjm.org/content/76/Suppl_5/S20/F1.expansion.html"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jpeg"/><Relationship Id="rId5" Type="http://schemas.openxmlformats.org/officeDocument/2006/relationships/hyperlink" Target="http://flipper.diff.org/app/pathways/info/4839" TargetMode="External"/><Relationship Id="rId4" Type="http://schemas.openxmlformats.org/officeDocument/2006/relationships/image" Target="../media/image1.gi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taringa.net/posts/ciencia-educacion/8186370/Nucleotidos-y-Amino-cidos-aa.html" TargetMode="Externa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hyperlink" Target="http://commons.wikimedia.org/wiki/File:Types_of_mutations_01.png"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www.studyblue.com/notes/note/n/endocrine-system/deck/778369" TargetMode="Externa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hyperlink" Target="http://dualibra.com/wp-content/uploads/2012/04/037800~1/Part%2015.%20Endocrinology%20and%20Metabolism/Section%201.%20Endocrinology/335.htm" TargetMode="External"/><Relationship Id="rId7" Type="http://schemas.openxmlformats.org/officeDocument/2006/relationships/hyperlink" Target="http://www.ccjm.org/content/76/Suppl_5/S20/F1.expansion.html"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jpeg"/><Relationship Id="rId5" Type="http://schemas.openxmlformats.org/officeDocument/2006/relationships/hyperlink" Target="http://flipper.diff.org/app/pathways/info/4839" TargetMode="External"/><Relationship Id="rId4" Type="http://schemas.openxmlformats.org/officeDocument/2006/relationships/image" Target="../media/image1.gif"/></Relationships>
</file>

<file path=ppt/slides/_rels/slide3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hyperlink" Target="http://dualibra.com/wp-content/uploads/2012/04/037800~1/Part%2015.%20Endocrinology%20and%20Metabolism/Section%201.%20Endocrinology/335.htm" TargetMode="External"/><Relationship Id="rId7" Type="http://schemas.openxmlformats.org/officeDocument/2006/relationships/hyperlink" Target="http://www.ccjm.org/content/76/Suppl_5/S20/F1.expansion.html"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jpeg"/><Relationship Id="rId5" Type="http://schemas.openxmlformats.org/officeDocument/2006/relationships/hyperlink" Target="http://flipper.diff.org/app/pathways/info/4839" TargetMode="External"/><Relationship Id="rId4" Type="http://schemas.openxmlformats.org/officeDocument/2006/relationships/image" Target="../media/image1.gif"/></Relationships>
</file>

<file path=ppt/slides/_rels/slide4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www.nature.com/nrc/journal/v2/n11/fig_tab/nrc926_F2.html" TargetMode="Externa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hyperlink" Target="http://www.google.it/url?sa=i&amp;rct=j&amp;q=&amp;esrc=s&amp;source=images&amp;cd=&amp;docid=gnjXW3eXXJ1_KM&amp;tbnid=mWmhKdK_lJ9_YM:&amp;ved=0CAUQjRw&amp;url=http://pharmaxchange.info/press/2011/04/human-growth-hormone/&amp;ei=sdtFUcOlJsLuOp-GgbAL&amp;bvm=bv.43828540,d.bGE&amp;psig=AFQjCNHM_ChFmDT7XiYgZhZ-7GvKpw7TtQ&amp;ust=1363619059970081" TargetMode="External"/><Relationship Id="rId1" Type="http://schemas.openxmlformats.org/officeDocument/2006/relationships/slideLayout" Target="../slideLayouts/slideLayout7.xml"/><Relationship Id="rId5" Type="http://schemas.openxmlformats.org/officeDocument/2006/relationships/image" Target="../media/image27.jpeg"/><Relationship Id="rId4" Type="http://schemas.openxmlformats.org/officeDocument/2006/relationships/hyperlink" Target="http://www.sciencedirect.com/science/article/pii/S1043276001004611" TargetMode="External"/></Relationships>
</file>

<file path=ppt/slides/_rels/slide4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hyperlink" Target="http://dualibra.com/wp-content/uploads/2012/04/037800~1/Part%2015.%20Endocrinology%20and%20Metabolism/Section%201.%20Endocrinology/335.htm" TargetMode="External"/><Relationship Id="rId7" Type="http://schemas.openxmlformats.org/officeDocument/2006/relationships/hyperlink" Target="http://www.ccjm.org/content/76/Suppl_5/S20/F1.expansion.html"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jpeg"/><Relationship Id="rId5" Type="http://schemas.openxmlformats.org/officeDocument/2006/relationships/hyperlink" Target="http://flipper.diff.org/app/pathways/info/4839" TargetMode="External"/><Relationship Id="rId4" Type="http://schemas.openxmlformats.org/officeDocument/2006/relationships/image" Target="../media/image1.gif"/></Relationships>
</file>

<file path=ppt/slides/_rels/slide50.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hyperlink" Target="http://www.ebi.ac.uk/interpro/potm/2004_4/Page2.htm" TargetMode="Externa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hyperlink" Target="http://www.ebi.ac.uk/interpro/potm/2004_4/Page2.htm" TargetMode="Externa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hyperlink" Target="http://www.endotext.org/neuroendo/neuroendo5b/ch01s03.html" TargetMode="Externa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hyperlink" Target="http://dualibra.com/wp-content/uploads/2012/04/037800~1/Part%2015.%20Endocrinology%20and%20Metabolism/Section%201.%20Endocrinology/335.htm" TargetMode="External"/><Relationship Id="rId7" Type="http://schemas.openxmlformats.org/officeDocument/2006/relationships/hyperlink" Target="http://www.ccjm.org/content/76/Suppl_5/S20/F1.expansion.html"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jpeg"/><Relationship Id="rId5" Type="http://schemas.openxmlformats.org/officeDocument/2006/relationships/hyperlink" Target="http://flipper.diff.org/app/pathways/info/4839" TargetMode="External"/><Relationship Id="rId4" Type="http://schemas.openxmlformats.org/officeDocument/2006/relationships/image" Target="../media/image1.gif"/></Relationships>
</file>

<file path=ppt/slides/_rels/slide7.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hyperlink" Target="http://dualibra.com/wp-content/uploads/2012/04/037800~1/Part%2015.%20Endocrinology%20and%20Metabolism/Section%201.%20Endocrinology/335.htm" TargetMode="External"/><Relationship Id="rId7" Type="http://schemas.openxmlformats.org/officeDocument/2006/relationships/hyperlink" Target="http://www.ccjm.org/content/76/Suppl_5/S20/F1.expansion.html"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jpeg"/><Relationship Id="rId5" Type="http://schemas.openxmlformats.org/officeDocument/2006/relationships/hyperlink" Target="http://flipper.diff.org/app/pathways/info/4839" TargetMode="External"/><Relationship Id="rId4" Type="http://schemas.openxmlformats.org/officeDocument/2006/relationships/image" Target="../media/image1.gif"/></Relationships>
</file>

<file path=ppt/slides/_rels/slide8.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hyperlink" Target="http://dualibra.com/wp-content/uploads/2012/04/037800~1/Part%2015.%20Endocrinology%20and%20Metabolism/Section%201.%20Endocrinology/335.htm" TargetMode="External"/><Relationship Id="rId7" Type="http://schemas.openxmlformats.org/officeDocument/2006/relationships/hyperlink" Target="http://www.ccjm.org/content/76/Suppl_5/S20/F1.expansion.html"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jpeg"/><Relationship Id="rId5" Type="http://schemas.openxmlformats.org/officeDocument/2006/relationships/hyperlink" Target="http://flipper.diff.org/app/pathways/info/4839" TargetMode="External"/><Relationship Id="rId4" Type="http://schemas.openxmlformats.org/officeDocument/2006/relationships/image" Target="../media/image1.gif"/></Relationships>
</file>

<file path=ppt/slides/_rels/slide9.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hyperlink" Target="http://dualibra.com/wp-content/uploads/2012/04/037800~1/Part%2015.%20Endocrinology%20and%20Metabolism/Section%201.%20Endocrinology/335.htm" TargetMode="External"/><Relationship Id="rId7" Type="http://schemas.openxmlformats.org/officeDocument/2006/relationships/hyperlink" Target="http://www.ccjm.org/content/76/Suppl_5/S20/F1.expansion.html"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jpeg"/><Relationship Id="rId5" Type="http://schemas.openxmlformats.org/officeDocument/2006/relationships/hyperlink" Target="http://flipper.diff.org/app/pathways/info/4839" TargetMode="External"/><Relationship Id="rId4" Type="http://schemas.openxmlformats.org/officeDocument/2006/relationships/image" Target="../media/image1.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1772816"/>
            <a:ext cx="7772400" cy="2232248"/>
          </a:xfrm>
        </p:spPr>
        <p:txBody>
          <a:bodyPr>
            <a:normAutofit fontScale="90000"/>
          </a:bodyPr>
          <a:lstStyle/>
          <a:p>
            <a:r>
              <a:rPr lang="it-IT"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Perché è stato istituito l’insegnamento di diagnostica molecolare delle malattie endocrine e metaboliche?</a:t>
            </a:r>
            <a:endParaRPr lang="it-IT" b="1" dirty="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po 34"/>
          <p:cNvGrpSpPr/>
          <p:nvPr/>
        </p:nvGrpSpPr>
        <p:grpSpPr>
          <a:xfrm>
            <a:off x="33316" y="1897767"/>
            <a:ext cx="1737908" cy="2561224"/>
            <a:chOff x="107504" y="1731872"/>
            <a:chExt cx="1737908" cy="2561224"/>
          </a:xfrm>
        </p:grpSpPr>
        <p:pic>
          <p:nvPicPr>
            <p:cNvPr id="1028" name="Picture 4" descr="http://dualibra.com/wp-content/uploads/2012/04/037800%7E1/Part%2015.%20Endocrinology%20and%20Metabolism/Section%201.%20Endocrinology/335_files/loadBinary_009.gif">
              <a:hlinkClick r:id="rId3"/>
            </p:cNvPr>
            <p:cNvPicPr>
              <a:picLocks noChangeAspect="1" noChangeArrowheads="1"/>
            </p:cNvPicPr>
            <p:nvPr/>
          </p:nvPicPr>
          <p:blipFill>
            <a:blip r:embed="rId4" cstate="print"/>
            <a:srcRect l="37703" r="15969" b="40382"/>
            <a:stretch>
              <a:fillRect/>
            </a:stretch>
          </p:blipFill>
          <p:spPr bwMode="auto">
            <a:xfrm>
              <a:off x="107504" y="1731872"/>
              <a:ext cx="1737908" cy="2448272"/>
            </a:xfrm>
            <a:prstGeom prst="rect">
              <a:avLst/>
            </a:prstGeom>
            <a:noFill/>
          </p:spPr>
        </p:pic>
        <p:sp>
          <p:nvSpPr>
            <p:cNvPr id="29" name="Rettangolo 28"/>
            <p:cNvSpPr/>
            <p:nvPr/>
          </p:nvSpPr>
          <p:spPr>
            <a:xfrm>
              <a:off x="113944" y="4077072"/>
              <a:ext cx="291115" cy="216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nvGrpSpPr>
          <p:cNvPr id="4" name="Gruppo 30"/>
          <p:cNvGrpSpPr/>
          <p:nvPr/>
        </p:nvGrpSpPr>
        <p:grpSpPr>
          <a:xfrm>
            <a:off x="2373902" y="3501008"/>
            <a:ext cx="4032448" cy="3168352"/>
            <a:chOff x="4788024" y="2924944"/>
            <a:chExt cx="4032448" cy="3168352"/>
          </a:xfrm>
        </p:grpSpPr>
        <p:pic>
          <p:nvPicPr>
            <p:cNvPr id="22" name="Picture 2" descr="http://www.nature.com/nrendo/journal/v5/n4/images/nrendo.2009.19-f1.jpg">
              <a:hlinkClick r:id="rId5"/>
            </p:cNvPr>
            <p:cNvPicPr>
              <a:picLocks noChangeAspect="1" noChangeArrowheads="1"/>
            </p:cNvPicPr>
            <p:nvPr/>
          </p:nvPicPr>
          <p:blipFill>
            <a:blip r:embed="rId6" cstate="print"/>
            <a:srcRect l="8197" t="34174"/>
            <a:stretch>
              <a:fillRect/>
            </a:stretch>
          </p:blipFill>
          <p:spPr bwMode="auto">
            <a:xfrm>
              <a:off x="4788024" y="3013816"/>
              <a:ext cx="4032448" cy="3079480"/>
            </a:xfrm>
            <a:prstGeom prst="rect">
              <a:avLst/>
            </a:prstGeom>
            <a:noFill/>
          </p:spPr>
        </p:pic>
        <p:sp>
          <p:nvSpPr>
            <p:cNvPr id="30" name="Rettangolo 29"/>
            <p:cNvSpPr/>
            <p:nvPr/>
          </p:nvSpPr>
          <p:spPr>
            <a:xfrm>
              <a:off x="4932040" y="2924944"/>
              <a:ext cx="259085" cy="1421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nvGrpSpPr>
          <p:cNvPr id="5" name="Gruppo 33"/>
          <p:cNvGrpSpPr/>
          <p:nvPr/>
        </p:nvGrpSpPr>
        <p:grpSpPr>
          <a:xfrm>
            <a:off x="1790984" y="1389943"/>
            <a:ext cx="4392488" cy="1527398"/>
            <a:chOff x="1927464" y="1196752"/>
            <a:chExt cx="4392488" cy="1527398"/>
          </a:xfrm>
        </p:grpSpPr>
        <p:pic>
          <p:nvPicPr>
            <p:cNvPr id="1026" name="Picture 2" descr="http://www.nature.com/nrendo/journal/v5/n4/images/nrendo.2009.19-f1.jpg">
              <a:hlinkClick r:id="rId5"/>
            </p:cNvPr>
            <p:cNvPicPr>
              <a:picLocks noChangeAspect="1" noChangeArrowheads="1"/>
            </p:cNvPicPr>
            <p:nvPr/>
          </p:nvPicPr>
          <p:blipFill>
            <a:blip r:embed="rId6" cstate="print"/>
            <a:srcRect b="68110"/>
            <a:stretch>
              <a:fillRect/>
            </a:stretch>
          </p:blipFill>
          <p:spPr bwMode="auto">
            <a:xfrm>
              <a:off x="1927464" y="1196752"/>
              <a:ext cx="4392488" cy="1491857"/>
            </a:xfrm>
            <a:prstGeom prst="rect">
              <a:avLst/>
            </a:prstGeom>
            <a:noFill/>
          </p:spPr>
        </p:pic>
        <p:sp>
          <p:nvSpPr>
            <p:cNvPr id="32" name="Rettangolo 31"/>
            <p:cNvSpPr/>
            <p:nvPr/>
          </p:nvSpPr>
          <p:spPr>
            <a:xfrm>
              <a:off x="2627784" y="2627387"/>
              <a:ext cx="191616" cy="967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cxnSp>
        <p:nvCxnSpPr>
          <p:cNvPr id="8" name="Connettore 1 7"/>
          <p:cNvCxnSpPr/>
          <p:nvPr/>
        </p:nvCxnSpPr>
        <p:spPr>
          <a:xfrm flipH="1">
            <a:off x="959122" y="1899036"/>
            <a:ext cx="1313647" cy="9015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Connettore 1 9"/>
          <p:cNvCxnSpPr/>
          <p:nvPr/>
        </p:nvCxnSpPr>
        <p:spPr>
          <a:xfrm flipH="1">
            <a:off x="1636303" y="2156613"/>
            <a:ext cx="855407" cy="153508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 name="Gruppo 37"/>
          <p:cNvGrpSpPr/>
          <p:nvPr/>
        </p:nvGrpSpPr>
        <p:grpSpPr>
          <a:xfrm>
            <a:off x="184188" y="4676378"/>
            <a:ext cx="2260581" cy="1901924"/>
            <a:chOff x="1663347" y="3774182"/>
            <a:chExt cx="2260581" cy="1901924"/>
          </a:xfrm>
        </p:grpSpPr>
        <p:grpSp>
          <p:nvGrpSpPr>
            <p:cNvPr id="7" name="Gruppo 27"/>
            <p:cNvGrpSpPr>
              <a:grpSpLocks noChangeAspect="1"/>
            </p:cNvGrpSpPr>
            <p:nvPr/>
          </p:nvGrpSpPr>
          <p:grpSpPr>
            <a:xfrm>
              <a:off x="1663347" y="3774182"/>
              <a:ext cx="2260581" cy="1707061"/>
              <a:chOff x="1880832" y="3196984"/>
              <a:chExt cx="2691168" cy="2032216"/>
            </a:xfrm>
          </p:grpSpPr>
          <p:pic>
            <p:nvPicPr>
              <p:cNvPr id="1030" name="Picture 6" descr="http://www.ccjm.org/content/76/Suppl_5/S20/F1.large.jpg">
                <a:hlinkClick r:id="rId7"/>
              </p:cNvPr>
              <p:cNvPicPr>
                <a:picLocks noChangeAspect="1" noChangeArrowheads="1"/>
              </p:cNvPicPr>
              <p:nvPr/>
            </p:nvPicPr>
            <p:blipFill>
              <a:blip r:embed="rId8" cstate="print">
                <a:clrChange>
                  <a:clrFrom>
                    <a:srgbClr val="FFFCD9"/>
                  </a:clrFrom>
                  <a:clrTo>
                    <a:srgbClr val="FFFCD9">
                      <a:alpha val="0"/>
                    </a:srgbClr>
                  </a:clrTo>
                </a:clrChange>
              </a:blip>
              <a:srcRect l="17366" t="79409" r="56912" b="7105"/>
              <a:stretch>
                <a:fillRect/>
              </a:stretch>
            </p:blipFill>
            <p:spPr bwMode="auto">
              <a:xfrm>
                <a:off x="1880832" y="4278245"/>
                <a:ext cx="1351274" cy="721322"/>
              </a:xfrm>
              <a:prstGeom prst="rect">
                <a:avLst/>
              </a:prstGeom>
              <a:noFill/>
            </p:spPr>
          </p:pic>
          <p:pic>
            <p:nvPicPr>
              <p:cNvPr id="18" name="Picture 6" descr="http://www.ccjm.org/content/76/Suppl_5/S20/F1.large.jpg">
                <a:hlinkClick r:id="rId7"/>
              </p:cNvPr>
              <p:cNvPicPr>
                <a:picLocks noChangeAspect="1" noChangeArrowheads="1"/>
              </p:cNvPicPr>
              <p:nvPr/>
            </p:nvPicPr>
            <p:blipFill>
              <a:blip r:embed="rId8" cstate="print">
                <a:clrChange>
                  <a:clrFrom>
                    <a:srgbClr val="FFFCD9"/>
                  </a:clrFrom>
                  <a:clrTo>
                    <a:srgbClr val="FFFCD9">
                      <a:alpha val="0"/>
                    </a:srgbClr>
                  </a:clrTo>
                </a:clrChange>
              </a:blip>
              <a:srcRect l="7099" t="13081" r="77900" b="66276"/>
              <a:stretch>
                <a:fillRect/>
              </a:stretch>
            </p:blipFill>
            <p:spPr bwMode="auto">
              <a:xfrm>
                <a:off x="3293272" y="3196984"/>
                <a:ext cx="788040" cy="1104122"/>
              </a:xfrm>
              <a:prstGeom prst="rect">
                <a:avLst/>
              </a:prstGeom>
              <a:noFill/>
            </p:spPr>
          </p:pic>
          <p:pic>
            <p:nvPicPr>
              <p:cNvPr id="19" name="Picture 6" descr="http://www.ccjm.org/content/76/Suppl_5/S20/F1.large.jpg">
                <a:hlinkClick r:id="rId7"/>
              </p:cNvPr>
              <p:cNvPicPr>
                <a:picLocks noChangeAspect="1" noChangeArrowheads="1"/>
              </p:cNvPicPr>
              <p:nvPr/>
            </p:nvPicPr>
            <p:blipFill>
              <a:blip r:embed="rId8" cstate="print">
                <a:clrChange>
                  <a:clrFrom>
                    <a:srgbClr val="FFFCD9"/>
                  </a:clrFrom>
                  <a:clrTo>
                    <a:srgbClr val="FFFCD9">
                      <a:alpha val="0"/>
                    </a:srgbClr>
                  </a:clrTo>
                </a:clrChange>
              </a:blip>
              <a:srcRect t="46844" r="68474" b="35265"/>
              <a:stretch>
                <a:fillRect/>
              </a:stretch>
            </p:blipFill>
            <p:spPr bwMode="auto">
              <a:xfrm>
                <a:off x="2843808" y="4206237"/>
                <a:ext cx="1656184" cy="956905"/>
              </a:xfrm>
              <a:prstGeom prst="rect">
                <a:avLst/>
              </a:prstGeom>
              <a:noFill/>
            </p:spPr>
          </p:pic>
          <p:pic>
            <p:nvPicPr>
              <p:cNvPr id="20" name="Picture 6" descr="http://www.ccjm.org/content/76/Suppl_5/S20/F1.large.jpg">
                <a:hlinkClick r:id="rId7"/>
              </p:cNvPr>
              <p:cNvPicPr>
                <a:picLocks noChangeAspect="1" noChangeArrowheads="1"/>
              </p:cNvPicPr>
              <p:nvPr/>
            </p:nvPicPr>
            <p:blipFill>
              <a:blip r:embed="rId8" cstate="print">
                <a:clrChange>
                  <a:clrFrom>
                    <a:srgbClr val="FFFCD9"/>
                  </a:clrFrom>
                  <a:clrTo>
                    <a:srgbClr val="FFFCD9">
                      <a:alpha val="0"/>
                    </a:srgbClr>
                  </a:clrTo>
                </a:clrChange>
              </a:blip>
              <a:srcRect l="39119" t="6825" r="42746" b="79069"/>
              <a:stretch>
                <a:fillRect/>
              </a:stretch>
            </p:blipFill>
            <p:spPr bwMode="auto">
              <a:xfrm>
                <a:off x="2289352" y="3421392"/>
                <a:ext cx="952689" cy="754482"/>
              </a:xfrm>
              <a:prstGeom prst="rect">
                <a:avLst/>
              </a:prstGeom>
              <a:noFill/>
            </p:spPr>
          </p:pic>
          <p:sp>
            <p:nvSpPr>
              <p:cNvPr id="23" name="Rettangolo 22"/>
              <p:cNvSpPr/>
              <p:nvPr/>
            </p:nvSpPr>
            <p:spPr>
              <a:xfrm>
                <a:off x="1979712" y="4365104"/>
                <a:ext cx="432048" cy="18784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 name="Rettangolo 23"/>
              <p:cNvSpPr/>
              <p:nvPr/>
            </p:nvSpPr>
            <p:spPr>
              <a:xfrm>
                <a:off x="2176686" y="4105647"/>
                <a:ext cx="576064" cy="1440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5" name="Rettangolo 24"/>
              <p:cNvSpPr/>
              <p:nvPr/>
            </p:nvSpPr>
            <p:spPr>
              <a:xfrm>
                <a:off x="3995936" y="4869160"/>
                <a:ext cx="576064" cy="360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6" name="Rettangolo 25"/>
              <p:cNvSpPr/>
              <p:nvPr/>
            </p:nvSpPr>
            <p:spPr>
              <a:xfrm>
                <a:off x="3779912" y="3284984"/>
                <a:ext cx="360040" cy="2011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7" name="Rettangolo 26"/>
              <p:cNvSpPr/>
              <p:nvPr/>
            </p:nvSpPr>
            <p:spPr>
              <a:xfrm>
                <a:off x="3986411" y="3429000"/>
                <a:ext cx="72008" cy="4320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36" name="CasellaDiTesto 35"/>
            <p:cNvSpPr txBox="1"/>
            <p:nvPr/>
          </p:nvSpPr>
          <p:spPr>
            <a:xfrm>
              <a:off x="2266722" y="5444663"/>
              <a:ext cx="1003801" cy="215444"/>
            </a:xfrm>
            <a:prstGeom prst="rect">
              <a:avLst/>
            </a:prstGeom>
            <a:noFill/>
          </p:spPr>
          <p:txBody>
            <a:bodyPr wrap="none" rtlCol="0">
              <a:spAutoFit/>
            </a:bodyPr>
            <a:lstStyle/>
            <a:p>
              <a:r>
                <a:rPr lang="it-IT" sz="800" dirty="0" err="1" smtClean="0">
                  <a:latin typeface="Arial" pitchFamily="34" charset="0"/>
                  <a:cs typeface="Arial" pitchFamily="34" charset="0"/>
                </a:rPr>
                <a:t>Peripheral</a:t>
              </a:r>
              <a:r>
                <a:rPr lang="it-IT" sz="800" dirty="0" smtClean="0">
                  <a:latin typeface="Arial" pitchFamily="34" charset="0"/>
                  <a:cs typeface="Arial" pitchFamily="34" charset="0"/>
                </a:rPr>
                <a:t> </a:t>
              </a:r>
              <a:r>
                <a:rPr lang="it-IT" sz="800" dirty="0" err="1" smtClean="0">
                  <a:latin typeface="Arial" pitchFamily="34" charset="0"/>
                  <a:cs typeface="Arial" pitchFamily="34" charset="0"/>
                </a:rPr>
                <a:t>tissues</a:t>
              </a:r>
              <a:endParaRPr lang="it-IT" sz="800" dirty="0">
                <a:latin typeface="Arial" pitchFamily="34" charset="0"/>
                <a:cs typeface="Arial" pitchFamily="34" charset="0"/>
              </a:endParaRPr>
            </a:p>
          </p:txBody>
        </p:sp>
        <p:sp>
          <p:nvSpPr>
            <p:cNvPr id="37" name="Rettangolo 36"/>
            <p:cNvSpPr/>
            <p:nvPr/>
          </p:nvSpPr>
          <p:spPr>
            <a:xfrm>
              <a:off x="1687730" y="3803898"/>
              <a:ext cx="2160240" cy="187220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cxnSp>
        <p:nvCxnSpPr>
          <p:cNvPr id="42" name="Connettore 2 41"/>
          <p:cNvCxnSpPr/>
          <p:nvPr/>
        </p:nvCxnSpPr>
        <p:spPr>
          <a:xfrm>
            <a:off x="2600760" y="2820578"/>
            <a:ext cx="5960" cy="784553"/>
          </a:xfrm>
          <a:prstGeom prst="straightConnector1">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3" name="Segnaposto contenuto 2"/>
          <p:cNvSpPr txBox="1">
            <a:spLocks/>
          </p:cNvSpPr>
          <p:nvPr/>
        </p:nvSpPr>
        <p:spPr>
          <a:xfrm>
            <a:off x="6185150" y="1166019"/>
            <a:ext cx="3139378" cy="3271094"/>
          </a:xfrm>
          <a:prstGeom prst="rect">
            <a:avLst/>
          </a:prstGeom>
        </p:spPr>
        <p:txBody>
          <a:bodyPr>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it-IT" sz="2000" b="1" i="0" u="none" strike="noStrike" kern="1200" cap="none" spc="0" normalizeH="0" baseline="0" noProof="0" dirty="0" smtClean="0">
                <a:ln>
                  <a:noFill/>
                </a:ln>
                <a:solidFill>
                  <a:schemeClr val="tx1"/>
                </a:solidFill>
                <a:effectLst/>
                <a:uLnTx/>
                <a:uFillTx/>
                <a:latin typeface="Arial" pitchFamily="34" charset="0"/>
                <a:cs typeface="Arial" pitchFamily="34" charset="0"/>
              </a:rPr>
              <a:t>Mutazioni ormoni</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it-IT" sz="2000" b="1" dirty="0" smtClean="0">
                <a:latin typeface="Arial" pitchFamily="34" charset="0"/>
                <a:cs typeface="Arial" pitchFamily="34" charset="0"/>
              </a:rPr>
              <a:t>Mutazioni recettori</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it-IT" sz="2000" b="1" i="0" u="none" strike="noStrike" kern="1200" cap="none" spc="0" normalizeH="0" baseline="0" noProof="0" dirty="0" smtClean="0">
                <a:ln>
                  <a:noFill/>
                </a:ln>
                <a:solidFill>
                  <a:schemeClr val="tx1"/>
                </a:solidFill>
                <a:effectLst/>
                <a:uLnTx/>
                <a:uFillTx/>
                <a:latin typeface="Arial" pitchFamily="34" charset="0"/>
                <a:cs typeface="Arial" pitchFamily="34" charset="0"/>
              </a:rPr>
              <a:t>Mutazioni mediatori del </a:t>
            </a:r>
            <a:r>
              <a:rPr kumimoji="0" lang="it-IT" sz="2000" b="1" i="0" u="none" strike="noStrike" kern="1200" cap="none" spc="0" normalizeH="0" baseline="0" noProof="0" dirty="0" err="1" smtClean="0">
                <a:ln>
                  <a:noFill/>
                </a:ln>
                <a:solidFill>
                  <a:schemeClr val="tx1"/>
                </a:solidFill>
                <a:effectLst/>
                <a:uLnTx/>
                <a:uFillTx/>
                <a:latin typeface="Arial" pitchFamily="34" charset="0"/>
                <a:cs typeface="Arial" pitchFamily="34" charset="0"/>
              </a:rPr>
              <a:t>signaling</a:t>
            </a:r>
            <a:endParaRPr kumimoji="0" lang="it-IT" sz="2000" b="1" i="0" u="none" strike="noStrike" kern="1200" cap="none" spc="0" normalizeH="0" baseline="0" noProof="0" dirty="0" smtClean="0">
              <a:ln>
                <a:noFill/>
              </a:ln>
              <a:solidFill>
                <a:schemeClr val="tx1"/>
              </a:solidFill>
              <a:effectLst/>
              <a:uLnTx/>
              <a:uFillTx/>
              <a:latin typeface="Arial" pitchFamily="34" charset="0"/>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it-IT" sz="2000" b="1" dirty="0" smtClean="0">
                <a:latin typeface="Arial" pitchFamily="34" charset="0"/>
                <a:cs typeface="Arial" pitchFamily="34" charset="0"/>
              </a:rPr>
              <a:t>Mutazioni fattori di trascrizione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it-IT" sz="2000" b="1" i="0" u="none" strike="noStrike" kern="1200" cap="none" spc="0" normalizeH="0" baseline="0" noProof="0" dirty="0" smtClean="0">
                <a:ln>
                  <a:noFill/>
                </a:ln>
                <a:solidFill>
                  <a:schemeClr val="tx1"/>
                </a:solidFill>
                <a:effectLst/>
                <a:uLnTx/>
                <a:uFillTx/>
                <a:latin typeface="Arial" pitchFamily="34" charset="0"/>
                <a:cs typeface="Arial" pitchFamily="34" charset="0"/>
              </a:rPr>
              <a:t>Difetti sintesi ormonale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it-IT" sz="2000" b="1" dirty="0" smtClean="0">
                <a:latin typeface="Arial" pitchFamily="34" charset="0"/>
                <a:cs typeface="Arial" pitchFamily="34" charset="0"/>
              </a:rPr>
              <a:t>Difetti canali o trasportatori</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it-IT" sz="2000" b="1" i="0" u="none" strike="noStrike" kern="1200" cap="none" spc="0" normalizeH="0" baseline="0" noProof="0" dirty="0">
              <a:ln>
                <a:noFill/>
              </a:ln>
              <a:solidFill>
                <a:schemeClr val="tx1"/>
              </a:solidFill>
              <a:effectLst/>
              <a:uLnTx/>
              <a:uFillTx/>
              <a:latin typeface="Arial" pitchFamily="34" charset="0"/>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it-IT" sz="2000" b="1" dirty="0" smtClean="0">
              <a:latin typeface="Arial" pitchFamily="34" charset="0"/>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tabLst/>
              <a:defRPr/>
            </a:pPr>
            <a:endParaRPr kumimoji="0" lang="it-IT" sz="3200" b="1" i="0" u="none" strike="noStrike" kern="1200" cap="none" spc="0" normalizeH="0" baseline="0" noProof="0" dirty="0">
              <a:ln>
                <a:noFill/>
              </a:ln>
              <a:solidFill>
                <a:schemeClr val="tx1"/>
              </a:solidFill>
              <a:effectLst/>
              <a:uLnTx/>
              <a:uFillTx/>
              <a:latin typeface="Arial" pitchFamily="34" charset="0"/>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it-IT" sz="2000" b="1" i="0" u="none" strike="noStrike" kern="1200" cap="none" spc="0" normalizeH="0" baseline="0" noProof="0" dirty="0" smtClean="0">
                <a:ln>
                  <a:noFill/>
                </a:ln>
                <a:solidFill>
                  <a:schemeClr val="tx1"/>
                </a:solidFill>
                <a:effectLst/>
                <a:uLnTx/>
                <a:uFillTx/>
                <a:latin typeface="Arial" pitchFamily="34" charset="0"/>
                <a:cs typeface="Arial" pitchFamily="34" charset="0"/>
              </a:rPr>
              <a:t>Sindromi endocrine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it-IT" sz="2000" b="1" i="0" u="none" strike="noStrike" kern="1200" cap="none" spc="0" normalizeH="0" baseline="0" noProof="0" dirty="0" smtClean="0">
                <a:ln>
                  <a:noFill/>
                </a:ln>
                <a:solidFill>
                  <a:schemeClr val="tx1"/>
                </a:solidFill>
                <a:effectLst/>
                <a:uLnTx/>
                <a:uFillTx/>
                <a:latin typeface="Arial" pitchFamily="34" charset="0"/>
                <a:cs typeface="Arial" pitchFamily="34" charset="0"/>
              </a:rPr>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it-IT" sz="2000" b="1" i="0" u="none" strike="noStrike" kern="1200" cap="none" spc="0" normalizeH="0" baseline="0" noProof="0" dirty="0" smtClean="0">
              <a:ln>
                <a:noFill/>
              </a:ln>
              <a:solidFill>
                <a:schemeClr val="tx1"/>
              </a:solidFill>
              <a:effectLst/>
              <a:uLnTx/>
              <a:uFillTx/>
              <a:latin typeface="Arial" pitchFamily="34" charset="0"/>
              <a:cs typeface="Arial" pitchFamily="34" charset="0"/>
            </a:endParaRPr>
          </a:p>
        </p:txBody>
      </p:sp>
      <p:sp>
        <p:nvSpPr>
          <p:cNvPr id="31" name="Titolo 1"/>
          <p:cNvSpPr txBox="1">
            <a:spLocks/>
          </p:cNvSpPr>
          <p:nvPr/>
        </p:nvSpPr>
        <p:spPr>
          <a:xfrm>
            <a:off x="685800" y="116632"/>
            <a:ext cx="7772400" cy="936104"/>
          </a:xfrm>
          <a:prstGeom prst="rect">
            <a:avLst/>
          </a:prstGeom>
        </p:spPr>
        <p:txBody>
          <a:bodyPr>
            <a:noAutofit/>
          </a:bodyPr>
          <a:lstStyle/>
          <a:p>
            <a:pPr lvl="0" algn="ctr">
              <a:spcBef>
                <a:spcPct val="0"/>
              </a:spcBef>
              <a:defRPr/>
            </a:pPr>
            <a:r>
              <a:rPr lang="it-IT" sz="2800" b="1" dirty="0">
                <a:solidFill>
                  <a:srgbClr val="FF0000"/>
                </a:solidFill>
                <a:effectLst>
                  <a:outerShdw blurRad="38100" dist="38100" dir="2700000" algn="tl">
                    <a:srgbClr val="000000">
                      <a:alpha val="43137"/>
                    </a:srgbClr>
                  </a:outerShdw>
                </a:effectLst>
                <a:latin typeface="Arial" pitchFamily="34" charset="0"/>
                <a:cs typeface="Arial" pitchFamily="34" charset="0"/>
              </a:rPr>
              <a:t>Come </a:t>
            </a:r>
            <a:r>
              <a:rPr lang="it-IT" sz="28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impattano i progressi della genomica in </a:t>
            </a:r>
            <a:r>
              <a:rPr lang="it-IT" sz="2800" b="1" dirty="0">
                <a:solidFill>
                  <a:srgbClr val="FF0000"/>
                </a:solidFill>
                <a:effectLst>
                  <a:outerShdw blurRad="38100" dist="38100" dir="2700000" algn="tl">
                    <a:srgbClr val="000000">
                      <a:alpha val="43137"/>
                    </a:srgbClr>
                  </a:outerShdw>
                </a:effectLst>
                <a:latin typeface="Arial" pitchFamily="34" charset="0"/>
                <a:cs typeface="Arial" pitchFamily="34" charset="0"/>
              </a:rPr>
              <a:t>ambito </a:t>
            </a:r>
            <a:r>
              <a:rPr lang="it-IT" sz="2800" b="1" dirty="0" err="1">
                <a:solidFill>
                  <a:srgbClr val="FF0000"/>
                </a:solidFill>
                <a:effectLst>
                  <a:outerShdw blurRad="38100" dist="38100" dir="2700000" algn="tl">
                    <a:srgbClr val="000000">
                      <a:alpha val="43137"/>
                    </a:srgbClr>
                  </a:outerShdw>
                </a:effectLst>
                <a:latin typeface="Arial" pitchFamily="34" charset="0"/>
                <a:cs typeface="Arial" pitchFamily="34" charset="0"/>
              </a:rPr>
              <a:t>endocrino-metabolico</a:t>
            </a:r>
            <a:r>
              <a:rPr lang="it-IT" sz="2800" b="1" dirty="0">
                <a:solidFill>
                  <a:srgbClr val="FF0000"/>
                </a:solidFill>
                <a:effectLst>
                  <a:outerShdw blurRad="38100" dist="38100" dir="2700000" algn="tl">
                    <a:srgbClr val="000000">
                      <a:alpha val="43137"/>
                    </a:srgbClr>
                  </a:outerShdw>
                </a:effectLst>
                <a:latin typeface="Arial" pitchFamily="34" charset="0"/>
                <a:cs typeface="Arial" pitchFamily="34" charset="0"/>
              </a:rPr>
              <a:t>?</a:t>
            </a:r>
          </a:p>
        </p:txBody>
      </p:sp>
      <p:sp>
        <p:nvSpPr>
          <p:cNvPr id="33" name="Rettangolo 32"/>
          <p:cNvSpPr/>
          <p:nvPr/>
        </p:nvSpPr>
        <p:spPr>
          <a:xfrm>
            <a:off x="395536" y="2564904"/>
            <a:ext cx="8280920" cy="17281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dirty="0" smtClean="0">
                <a:latin typeface="Arial" pitchFamily="34" charset="0"/>
                <a:cs typeface="Arial" pitchFamily="34" charset="0"/>
              </a:rPr>
              <a:t>Diverse centinaia di malattie endocrine mostrano un pattern di ereditarietà suggestivo di un difetto genico primario e mutazioni geniche sono state identificate oramai in molti di questi disordini </a:t>
            </a:r>
            <a:endParaRPr lang="it-IT" sz="2400"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2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txBox="1">
            <a:spLocks/>
          </p:cNvSpPr>
          <p:nvPr/>
        </p:nvSpPr>
        <p:spPr>
          <a:xfrm>
            <a:off x="457200" y="1268760"/>
            <a:ext cx="8229600" cy="4525963"/>
          </a:xfrm>
          <a:prstGeom prst="rect">
            <a:avLst/>
          </a:prstGeom>
        </p:spPr>
        <p:txBody>
          <a:bodyPr>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it-IT" sz="2400" b="0" i="0" u="none" strike="noStrike" kern="1200" cap="none" spc="0" normalizeH="0" baseline="0" noProof="0" dirty="0" smtClean="0">
                <a:ln>
                  <a:noFill/>
                </a:ln>
                <a:solidFill>
                  <a:schemeClr val="tx1"/>
                </a:solidFill>
                <a:effectLst/>
                <a:uLnTx/>
                <a:uFillTx/>
                <a:latin typeface="Arial" pitchFamily="34" charset="0"/>
                <a:cs typeface="Arial" pitchFamily="34" charset="0"/>
              </a:rPr>
              <a:t>Sviluppo di nuovi strumenti per la </a:t>
            </a:r>
            <a:r>
              <a:rPr kumimoji="0" lang="it-IT" sz="2400" b="1" i="0" u="none" strike="noStrike" kern="1200" cap="none" spc="0" normalizeH="0" baseline="0" noProof="0" dirty="0" smtClean="0">
                <a:ln>
                  <a:noFill/>
                </a:ln>
                <a:solidFill>
                  <a:schemeClr val="tx1"/>
                </a:solidFill>
                <a:effectLst/>
                <a:uLnTx/>
                <a:uFillTx/>
                <a:latin typeface="Arial" pitchFamily="34" charset="0"/>
                <a:cs typeface="Arial" pitchFamily="34" charset="0"/>
              </a:rPr>
              <a:t>diagnosi dei</a:t>
            </a:r>
            <a:r>
              <a:rPr kumimoji="0" lang="it-IT" sz="2400" b="1" i="0" u="none" strike="noStrike" kern="1200" cap="none" spc="0" normalizeH="0" noProof="0" dirty="0" smtClean="0">
                <a:ln>
                  <a:noFill/>
                </a:ln>
                <a:solidFill>
                  <a:schemeClr val="tx1"/>
                </a:solidFill>
                <a:effectLst/>
                <a:uLnTx/>
                <a:uFillTx/>
                <a:latin typeface="Arial" pitchFamily="34" charset="0"/>
                <a:cs typeface="Arial" pitchFamily="34" charset="0"/>
              </a:rPr>
              <a:t> disordini ereditari </a:t>
            </a:r>
            <a:r>
              <a:rPr kumimoji="0" lang="it-IT" sz="2400" i="0" u="none" strike="noStrike" kern="1200" cap="none" spc="0" normalizeH="0" noProof="0" dirty="0" smtClean="0">
                <a:ln>
                  <a:noFill/>
                </a:ln>
                <a:solidFill>
                  <a:schemeClr val="tx1"/>
                </a:solidFill>
                <a:effectLst/>
                <a:uLnTx/>
                <a:uFillTx/>
                <a:latin typeface="Arial" pitchFamily="34" charset="0"/>
                <a:cs typeface="Arial" pitchFamily="34" charset="0"/>
              </a:rPr>
              <a:t>del sistema endocrino</a:t>
            </a:r>
          </a:p>
          <a:p>
            <a:pPr marL="342900" marR="0" lvl="0" indent="-342900" algn="l" defTabSz="914400" rtl="0" eaLnBrk="1" fontAlgn="auto" latinLnBrk="0" hangingPunct="1">
              <a:lnSpc>
                <a:spcPct val="100000"/>
              </a:lnSpc>
              <a:spcBef>
                <a:spcPct val="20000"/>
              </a:spcBef>
              <a:spcAft>
                <a:spcPts val="0"/>
              </a:spcAft>
              <a:buClrTx/>
              <a:buSzTx/>
              <a:tabLst/>
              <a:defRPr/>
            </a:pPr>
            <a:endParaRPr lang="it-IT" sz="1000" noProof="0" dirty="0" smtClean="0">
              <a:latin typeface="Arial" pitchFamily="34" charset="0"/>
              <a:cs typeface="Arial" pitchFamily="34" charset="0"/>
            </a:endParaRPr>
          </a:p>
          <a:p>
            <a:pPr marL="342900" lvl="0" indent="-342900">
              <a:spcBef>
                <a:spcPct val="20000"/>
              </a:spcBef>
            </a:pPr>
            <a:r>
              <a:rPr kumimoji="0" lang="it-IT" sz="2400" b="0" i="0" u="none" strike="noStrike" kern="1200" cap="none" spc="0" normalizeH="0" dirty="0">
                <a:ln>
                  <a:noFill/>
                </a:ln>
                <a:solidFill>
                  <a:schemeClr val="tx1"/>
                </a:solidFill>
                <a:effectLst/>
                <a:uLnTx/>
                <a:uFillTx/>
                <a:latin typeface="Arial" pitchFamily="34" charset="0"/>
                <a:cs typeface="Arial" pitchFamily="34" charset="0"/>
              </a:rPr>
              <a:t>	</a:t>
            </a:r>
            <a:r>
              <a:rPr kumimoji="0" lang="it-IT" sz="2400" b="0" i="0" u="none" strike="noStrike" kern="1200" cap="none" spc="0" normalizeH="0" dirty="0" smtClean="0">
                <a:ln>
                  <a:noFill/>
                </a:ln>
                <a:solidFill>
                  <a:schemeClr val="tx1"/>
                </a:solidFill>
                <a:effectLst/>
                <a:uLnTx/>
                <a:uFillTx/>
                <a:latin typeface="Arial" pitchFamily="34" charset="0"/>
                <a:cs typeface="Arial" pitchFamily="34" charset="0"/>
              </a:rPr>
              <a:t>Disponibilità di </a:t>
            </a:r>
            <a:r>
              <a:rPr kumimoji="0" lang="it-IT" sz="2400" b="1" i="0" u="none" strike="noStrike" kern="1200" cap="none" spc="0" normalizeH="0" dirty="0" smtClean="0">
                <a:ln>
                  <a:noFill/>
                </a:ln>
                <a:solidFill>
                  <a:schemeClr val="tx1"/>
                </a:solidFill>
                <a:effectLst/>
                <a:uLnTx/>
                <a:uFillTx/>
                <a:latin typeface="Arial" pitchFamily="34" charset="0"/>
                <a:cs typeface="Arial" pitchFamily="34" charset="0"/>
              </a:rPr>
              <a:t>test genetici </a:t>
            </a:r>
            <a:r>
              <a:rPr kumimoji="0" lang="it-IT" sz="2400" b="0" i="0" u="none" strike="noStrike" kern="1200" cap="none" spc="0" normalizeH="0" dirty="0" smtClean="0">
                <a:ln>
                  <a:noFill/>
                </a:ln>
                <a:solidFill>
                  <a:schemeClr val="tx1"/>
                </a:solidFill>
                <a:effectLst/>
                <a:uLnTx/>
                <a:uFillTx/>
                <a:latin typeface="Arial" pitchFamily="34" charset="0"/>
                <a:cs typeface="Arial" pitchFamily="34" charset="0"/>
              </a:rPr>
              <a:t>per un numero di </a:t>
            </a:r>
            <a:r>
              <a:rPr kumimoji="0" lang="it-IT" sz="2400" b="1" i="0" u="none" strike="noStrike" kern="1200" cap="none" spc="0" normalizeH="0" dirty="0" smtClean="0">
                <a:ln>
                  <a:noFill/>
                </a:ln>
                <a:solidFill>
                  <a:schemeClr val="tx1"/>
                </a:solidFill>
                <a:effectLst/>
                <a:uLnTx/>
                <a:uFillTx/>
                <a:latin typeface="Arial" pitchFamily="34" charset="0"/>
                <a:cs typeface="Arial" pitchFamily="34" charset="0"/>
              </a:rPr>
              <a:t>disordini monogenici </a:t>
            </a:r>
            <a:r>
              <a:rPr lang="it-IT" sz="2400" dirty="0">
                <a:latin typeface="Arial" pitchFamily="34" charset="0"/>
                <a:cs typeface="Arial" pitchFamily="34" charset="0"/>
              </a:rPr>
              <a:t>in rapido aumento </a:t>
            </a:r>
            <a:r>
              <a:rPr kumimoji="0" lang="it-IT" sz="2400" b="0" i="0" u="none" strike="noStrike" kern="1200" cap="none" spc="0" normalizeH="0" dirty="0" smtClean="0">
                <a:ln>
                  <a:noFill/>
                </a:ln>
                <a:solidFill>
                  <a:schemeClr val="tx1"/>
                </a:solidFill>
                <a:effectLst/>
                <a:uLnTx/>
                <a:uFillTx/>
                <a:latin typeface="Arial" pitchFamily="34" charset="0"/>
                <a:cs typeface="Arial" pitchFamily="34" charset="0"/>
              </a:rPr>
              <a:t>con crescente impatto nella </a:t>
            </a:r>
            <a:r>
              <a:rPr kumimoji="0" lang="it-IT" sz="2400" b="1" i="0" u="none" strike="noStrike" kern="1200" cap="none" spc="0" normalizeH="0" dirty="0" smtClean="0">
                <a:ln>
                  <a:noFill/>
                </a:ln>
                <a:solidFill>
                  <a:schemeClr val="tx1"/>
                </a:solidFill>
                <a:effectLst/>
                <a:uLnTx/>
                <a:uFillTx/>
                <a:latin typeface="Arial" pitchFamily="34" charset="0"/>
                <a:cs typeface="Arial" pitchFamily="34" charset="0"/>
              </a:rPr>
              <a:t>pratica clinica</a:t>
            </a:r>
            <a:endParaRPr kumimoji="0" lang="it-IT" sz="2400" i="0" u="none" strike="noStrike" kern="1200" cap="none" spc="0" normalizeH="0" dirty="0" smtClean="0">
              <a:ln>
                <a:noFill/>
              </a:ln>
              <a:solidFill>
                <a:schemeClr val="tx1"/>
              </a:solidFill>
              <a:effectLst/>
              <a:uLnTx/>
              <a:uFillTx/>
              <a:latin typeface="Arial" pitchFamily="34" charset="0"/>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tabLst/>
              <a:defRPr/>
            </a:pPr>
            <a:endParaRPr kumimoji="0" lang="it-IT" sz="2400" b="0" i="0" u="none" strike="noStrike" kern="1200" cap="none" spc="0" normalizeH="0" noProof="0" dirty="0" smtClean="0">
              <a:ln>
                <a:noFill/>
              </a:ln>
              <a:solidFill>
                <a:schemeClr val="tx1"/>
              </a:solidFill>
              <a:effectLst/>
              <a:uLnTx/>
              <a:uFillTx/>
              <a:latin typeface="Arial" pitchFamily="34" charset="0"/>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it-IT" sz="2400" baseline="0" dirty="0" smtClean="0">
                <a:latin typeface="Arial" pitchFamily="34" charset="0"/>
                <a:cs typeface="Arial" pitchFamily="34" charset="0"/>
              </a:rPr>
              <a:t>Incremento</a:t>
            </a:r>
            <a:r>
              <a:rPr lang="it-IT" sz="2400" dirty="0" smtClean="0">
                <a:latin typeface="Arial" pitchFamily="34" charset="0"/>
                <a:cs typeface="Arial" pitchFamily="34" charset="0"/>
              </a:rPr>
              <a:t> delle </a:t>
            </a:r>
            <a:r>
              <a:rPr lang="it-IT" sz="2400" b="1" dirty="0" smtClean="0">
                <a:latin typeface="Arial" pitchFamily="34" charset="0"/>
                <a:cs typeface="Arial" pitchFamily="34" charset="0"/>
              </a:rPr>
              <a:t>conoscenze di fisiopatologia</a:t>
            </a:r>
            <a:endParaRPr kumimoji="0" lang="it-IT" sz="2400" b="1" i="0" u="none" strike="noStrike" kern="1200" cap="none" spc="0" normalizeH="0" baseline="0" noProof="0" dirty="0" smtClean="0">
              <a:ln>
                <a:noFill/>
              </a:ln>
              <a:solidFill>
                <a:schemeClr val="tx1"/>
              </a:solidFill>
              <a:effectLst/>
              <a:uLnTx/>
              <a:uFillTx/>
              <a:latin typeface="Arial" pitchFamily="34" charset="0"/>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it-IT" sz="2400" b="0" i="0" u="none" strike="noStrike" kern="1200" cap="none" spc="0" normalizeH="0" baseline="0" noProof="0" dirty="0" smtClean="0">
                <a:ln>
                  <a:noFill/>
                </a:ln>
                <a:solidFill>
                  <a:schemeClr val="tx1"/>
                </a:solidFill>
                <a:effectLst/>
                <a:uLnTx/>
                <a:uFillTx/>
                <a:latin typeface="Arial" pitchFamily="34" charset="0"/>
                <a:cs typeface="Arial" pitchFamily="34" charset="0"/>
              </a:rPr>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it-IT" sz="2400" b="0" i="0" u="none" strike="noStrike" kern="1200" cap="none" spc="0" normalizeH="0" baseline="0" noProof="0" dirty="0" smtClean="0">
              <a:ln>
                <a:noFill/>
              </a:ln>
              <a:solidFill>
                <a:schemeClr val="tx1"/>
              </a:solidFill>
              <a:effectLst/>
              <a:uLnTx/>
              <a:uFillTx/>
              <a:latin typeface="Arial" pitchFamily="34" charset="0"/>
              <a:cs typeface="Arial" pitchFamily="34" charset="0"/>
            </a:endParaRPr>
          </a:p>
        </p:txBody>
      </p:sp>
      <p:sp>
        <p:nvSpPr>
          <p:cNvPr id="4" name="Titolo 1"/>
          <p:cNvSpPr txBox="1">
            <a:spLocks/>
          </p:cNvSpPr>
          <p:nvPr/>
        </p:nvSpPr>
        <p:spPr>
          <a:xfrm>
            <a:off x="685800" y="116632"/>
            <a:ext cx="7772400" cy="936104"/>
          </a:xfrm>
          <a:prstGeom prst="rect">
            <a:avLst/>
          </a:prstGeom>
        </p:spPr>
        <p:txBody>
          <a:bodyPr>
            <a:noAutofit/>
          </a:bodyPr>
          <a:lstStyle/>
          <a:p>
            <a:pPr lvl="0" algn="ctr">
              <a:spcBef>
                <a:spcPct val="0"/>
              </a:spcBef>
              <a:defRPr/>
            </a:pPr>
            <a:r>
              <a:rPr lang="it-IT" sz="2800" b="1" dirty="0">
                <a:solidFill>
                  <a:srgbClr val="FF0000"/>
                </a:solidFill>
                <a:effectLst>
                  <a:outerShdw blurRad="38100" dist="38100" dir="2700000" algn="tl">
                    <a:srgbClr val="000000">
                      <a:alpha val="43137"/>
                    </a:srgbClr>
                  </a:outerShdw>
                </a:effectLst>
                <a:latin typeface="Arial" pitchFamily="34" charset="0"/>
                <a:cs typeface="Arial" pitchFamily="34" charset="0"/>
              </a:rPr>
              <a:t>Come </a:t>
            </a:r>
            <a:r>
              <a:rPr lang="it-IT" sz="28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impattano i progressi della genomica in </a:t>
            </a:r>
            <a:r>
              <a:rPr lang="it-IT" sz="2800" b="1" dirty="0">
                <a:solidFill>
                  <a:srgbClr val="FF0000"/>
                </a:solidFill>
                <a:effectLst>
                  <a:outerShdw blurRad="38100" dist="38100" dir="2700000" algn="tl">
                    <a:srgbClr val="000000">
                      <a:alpha val="43137"/>
                    </a:srgbClr>
                  </a:outerShdw>
                </a:effectLst>
                <a:latin typeface="Arial" pitchFamily="34" charset="0"/>
                <a:cs typeface="Arial" pitchFamily="34" charset="0"/>
              </a:rPr>
              <a:t>ambito </a:t>
            </a:r>
            <a:r>
              <a:rPr lang="it-IT" sz="2800" b="1" dirty="0" err="1">
                <a:solidFill>
                  <a:srgbClr val="FF0000"/>
                </a:solidFill>
                <a:effectLst>
                  <a:outerShdw blurRad="38100" dist="38100" dir="2700000" algn="tl">
                    <a:srgbClr val="000000">
                      <a:alpha val="43137"/>
                    </a:srgbClr>
                  </a:outerShdw>
                </a:effectLst>
                <a:latin typeface="Arial" pitchFamily="34" charset="0"/>
                <a:cs typeface="Arial" pitchFamily="34" charset="0"/>
              </a:rPr>
              <a:t>endocrino-metabolico</a:t>
            </a:r>
            <a:r>
              <a:rPr lang="it-IT" sz="2800" b="1" dirty="0">
                <a:solidFill>
                  <a:srgbClr val="FF0000"/>
                </a:solidFill>
                <a:effectLst>
                  <a:outerShdw blurRad="38100" dist="38100" dir="2700000" algn="tl">
                    <a:srgbClr val="000000">
                      <a:alpha val="43137"/>
                    </a:srgbClr>
                  </a:outerShdw>
                </a:effectLst>
                <a:latin typeface="Arial" pitchFamily="34" charset="0"/>
                <a:cs typeface="Arial" pitchFamily="34" charset="0"/>
              </a:rPr>
              <a:t>?</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p:cNvSpPr txBox="1">
            <a:spLocks/>
          </p:cNvSpPr>
          <p:nvPr/>
        </p:nvSpPr>
        <p:spPr>
          <a:xfrm>
            <a:off x="685800" y="116632"/>
            <a:ext cx="7772400" cy="936104"/>
          </a:xfrm>
          <a:prstGeom prst="rect">
            <a:avLst/>
          </a:prstGeom>
        </p:spPr>
        <p:txBody>
          <a:bodyPr>
            <a:noAutofit/>
          </a:bodyPr>
          <a:lstStyle/>
          <a:p>
            <a:pPr lvl="0" algn="ctr">
              <a:spcBef>
                <a:spcPct val="0"/>
              </a:spcBef>
              <a:defRPr/>
            </a:pPr>
            <a:r>
              <a:rPr lang="it-IT" sz="28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Meccanismi di trasmissione genetica delle malattie endocrine</a:t>
            </a:r>
            <a:endParaRPr lang="it-IT" sz="2800" b="1" dirty="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graphicFrame>
        <p:nvGraphicFramePr>
          <p:cNvPr id="5" name="Tabella 4"/>
          <p:cNvGraphicFramePr>
            <a:graphicFrameLocks noGrp="1"/>
          </p:cNvGraphicFramePr>
          <p:nvPr/>
        </p:nvGraphicFramePr>
        <p:xfrm>
          <a:off x="539553" y="1196752"/>
          <a:ext cx="8064894" cy="5369559"/>
        </p:xfrm>
        <a:graphic>
          <a:graphicData uri="http://schemas.openxmlformats.org/drawingml/2006/table">
            <a:tbl>
              <a:tblPr firstRow="1" bandRow="1">
                <a:tableStyleId>{5C22544A-7EE6-4342-B048-85BDC9FD1C3A}</a:tableStyleId>
              </a:tblPr>
              <a:tblGrid>
                <a:gridCol w="2520279"/>
                <a:gridCol w="2726819"/>
                <a:gridCol w="2817796"/>
              </a:tblGrid>
              <a:tr h="370840">
                <a:tc>
                  <a:txBody>
                    <a:bodyPr/>
                    <a:lstStyle/>
                    <a:p>
                      <a:pPr algn="l"/>
                      <a:r>
                        <a:rPr lang="it-IT" dirty="0" smtClean="0">
                          <a:latin typeface="Arial" pitchFamily="34" charset="0"/>
                          <a:cs typeface="Arial" pitchFamily="34" charset="0"/>
                        </a:rPr>
                        <a:t>Trasmissione</a:t>
                      </a:r>
                      <a:endParaRPr lang="it-IT" dirty="0">
                        <a:latin typeface="Arial" pitchFamily="34" charset="0"/>
                        <a:cs typeface="Arial" pitchFamily="34" charset="0"/>
                      </a:endParaRPr>
                    </a:p>
                  </a:txBody>
                  <a:tcPr anchor="ctr"/>
                </a:tc>
                <a:tc gridSpan="2">
                  <a:txBody>
                    <a:bodyPr/>
                    <a:lstStyle/>
                    <a:p>
                      <a:pPr algn="l"/>
                      <a:r>
                        <a:rPr lang="it-IT" dirty="0" smtClean="0">
                          <a:latin typeface="Arial" pitchFamily="34" charset="0"/>
                          <a:cs typeface="Arial" pitchFamily="34" charset="0"/>
                        </a:rPr>
                        <a:t>               Esempio di malattia endocrina</a:t>
                      </a:r>
                    </a:p>
                    <a:p>
                      <a:pPr algn="l"/>
                      <a:endParaRPr lang="it-IT" dirty="0" smtClean="0">
                        <a:latin typeface="Arial" pitchFamily="34" charset="0"/>
                        <a:cs typeface="Arial" pitchFamily="34" charset="0"/>
                      </a:endParaRPr>
                    </a:p>
                    <a:p>
                      <a:pPr algn="l"/>
                      <a:r>
                        <a:rPr lang="it-IT" dirty="0" smtClean="0">
                          <a:latin typeface="Arial" pitchFamily="34" charset="0"/>
                          <a:cs typeface="Arial" pitchFamily="34" charset="0"/>
                        </a:rPr>
                        <a:t>Gene                                 </a:t>
                      </a:r>
                      <a:r>
                        <a:rPr lang="it-IT" baseline="0" dirty="0" smtClean="0">
                          <a:latin typeface="Arial" pitchFamily="34" charset="0"/>
                          <a:cs typeface="Arial" pitchFamily="34" charset="0"/>
                        </a:rPr>
                        <a:t> </a:t>
                      </a:r>
                      <a:r>
                        <a:rPr lang="it-IT" dirty="0" smtClean="0">
                          <a:latin typeface="Arial" pitchFamily="34" charset="0"/>
                          <a:cs typeface="Arial" pitchFamily="34" charset="0"/>
                        </a:rPr>
                        <a:t>Disordine</a:t>
                      </a:r>
                      <a:endParaRPr lang="it-IT" dirty="0">
                        <a:latin typeface="Arial" pitchFamily="34" charset="0"/>
                        <a:cs typeface="Arial" pitchFamily="34" charset="0"/>
                      </a:endParaRPr>
                    </a:p>
                  </a:txBody>
                  <a:tcPr/>
                </a:tc>
                <a:tc hMerge="1">
                  <a:txBody>
                    <a:bodyPr/>
                    <a:lstStyle/>
                    <a:p>
                      <a:endParaRPr lang="it-IT" dirty="0"/>
                    </a:p>
                  </a:txBody>
                  <a:tcPr/>
                </a:tc>
              </a:tr>
              <a:tr h="370840">
                <a:tc>
                  <a:txBody>
                    <a:bodyPr/>
                    <a:lstStyle/>
                    <a:p>
                      <a:pPr algn="l"/>
                      <a:r>
                        <a:rPr lang="it-IT" dirty="0" smtClean="0">
                          <a:latin typeface="Arial" pitchFamily="34" charset="0"/>
                          <a:cs typeface="Arial" pitchFamily="34" charset="0"/>
                        </a:rPr>
                        <a:t>Cromosomica</a:t>
                      </a:r>
                      <a:endParaRPr lang="it-IT" dirty="0">
                        <a:latin typeface="Arial" pitchFamily="34" charset="0"/>
                        <a:cs typeface="Arial" pitchFamily="34" charset="0"/>
                      </a:endParaRPr>
                    </a:p>
                  </a:txBody>
                  <a:tcPr anchor="ctr"/>
                </a:tc>
                <a:tc>
                  <a:txBody>
                    <a:bodyPr/>
                    <a:lstStyle/>
                    <a:p>
                      <a:pPr algn="l"/>
                      <a:r>
                        <a:rPr lang="it-IT" dirty="0" smtClean="0">
                          <a:latin typeface="Arial" pitchFamily="34" charset="0"/>
                          <a:cs typeface="Arial" pitchFamily="34" charset="0"/>
                        </a:rPr>
                        <a:t>XXY </a:t>
                      </a:r>
                      <a:r>
                        <a:rPr lang="it-IT" sz="1800" dirty="0" smtClean="0">
                          <a:latin typeface="Arial" pitchFamily="34" charset="0"/>
                          <a:cs typeface="Arial" pitchFamily="34" charset="0"/>
                        </a:rPr>
                        <a:t>geni multipli</a:t>
                      </a:r>
                      <a:endParaRPr lang="it-IT" sz="1400" dirty="0">
                        <a:latin typeface="Arial" pitchFamily="34" charset="0"/>
                        <a:cs typeface="Arial" pitchFamily="34" charset="0"/>
                      </a:endParaRPr>
                    </a:p>
                  </a:txBody>
                  <a:tcPr anchor="ctr"/>
                </a:tc>
                <a:tc>
                  <a:txBody>
                    <a:bodyPr/>
                    <a:lstStyle/>
                    <a:p>
                      <a:pPr algn="l"/>
                      <a:r>
                        <a:rPr lang="it-IT" dirty="0" smtClean="0">
                          <a:latin typeface="Arial" pitchFamily="34" charset="0"/>
                          <a:cs typeface="Arial" pitchFamily="34" charset="0"/>
                        </a:rPr>
                        <a:t>Sindrome di </a:t>
                      </a:r>
                      <a:r>
                        <a:rPr lang="it-IT" dirty="0" err="1" smtClean="0">
                          <a:latin typeface="Arial" pitchFamily="34" charset="0"/>
                          <a:cs typeface="Arial" pitchFamily="34" charset="0"/>
                        </a:rPr>
                        <a:t>Klinefelter</a:t>
                      </a:r>
                      <a:endParaRPr lang="it-IT" dirty="0">
                        <a:latin typeface="Arial" pitchFamily="34" charset="0"/>
                        <a:cs typeface="Arial" pitchFamily="34" charset="0"/>
                      </a:endParaRPr>
                    </a:p>
                  </a:txBody>
                  <a:tcPr anchor="ctr"/>
                </a:tc>
              </a:tr>
              <a:tr h="370840">
                <a:tc>
                  <a:txBody>
                    <a:bodyPr/>
                    <a:lstStyle/>
                    <a:p>
                      <a:pPr algn="l"/>
                      <a:r>
                        <a:rPr lang="it-IT" dirty="0" err="1" smtClean="0">
                          <a:latin typeface="Arial" pitchFamily="34" charset="0"/>
                          <a:cs typeface="Arial" pitchFamily="34" charset="0"/>
                        </a:rPr>
                        <a:t>Autosomica</a:t>
                      </a:r>
                      <a:r>
                        <a:rPr lang="it-IT" dirty="0" smtClean="0">
                          <a:latin typeface="Arial" pitchFamily="34" charset="0"/>
                          <a:cs typeface="Arial" pitchFamily="34" charset="0"/>
                        </a:rPr>
                        <a:t> recessiva</a:t>
                      </a:r>
                      <a:endParaRPr lang="it-IT" dirty="0">
                        <a:latin typeface="Arial" pitchFamily="34" charset="0"/>
                        <a:cs typeface="Arial" pitchFamily="34" charset="0"/>
                      </a:endParaRPr>
                    </a:p>
                  </a:txBody>
                  <a:tcPr anchor="ctr"/>
                </a:tc>
                <a:tc>
                  <a:txBody>
                    <a:bodyPr/>
                    <a:lstStyle/>
                    <a:p>
                      <a:pPr algn="l"/>
                      <a:r>
                        <a:rPr lang="it-IT" i="1" dirty="0" smtClean="0">
                          <a:latin typeface="Arial" pitchFamily="34" charset="0"/>
                          <a:cs typeface="Arial" pitchFamily="34" charset="0"/>
                        </a:rPr>
                        <a:t>CYP21</a:t>
                      </a:r>
                      <a:r>
                        <a:rPr lang="it-IT" dirty="0" smtClean="0">
                          <a:latin typeface="Arial" pitchFamily="34" charset="0"/>
                          <a:cs typeface="Arial" pitchFamily="34" charset="0"/>
                        </a:rPr>
                        <a:t> </a:t>
                      </a:r>
                      <a:r>
                        <a:rPr lang="it-IT" sz="1400" dirty="0" smtClean="0">
                          <a:latin typeface="Arial" pitchFamily="34" charset="0"/>
                          <a:cs typeface="Arial" pitchFamily="34" charset="0"/>
                        </a:rPr>
                        <a:t>(21 </a:t>
                      </a:r>
                      <a:r>
                        <a:rPr lang="it-IT" sz="1400" dirty="0" err="1" smtClean="0">
                          <a:latin typeface="Arial" pitchFamily="34" charset="0"/>
                          <a:cs typeface="Arial" pitchFamily="34" charset="0"/>
                        </a:rPr>
                        <a:t>idrossilasi</a:t>
                      </a:r>
                      <a:r>
                        <a:rPr lang="it-IT" sz="1400" dirty="0" smtClean="0">
                          <a:latin typeface="Arial" pitchFamily="34" charset="0"/>
                          <a:cs typeface="Arial" pitchFamily="34" charset="0"/>
                        </a:rPr>
                        <a:t>)</a:t>
                      </a:r>
                      <a:endParaRPr lang="it-IT" sz="1400" dirty="0">
                        <a:latin typeface="Arial" pitchFamily="34" charset="0"/>
                        <a:cs typeface="Arial" pitchFamily="34" charset="0"/>
                      </a:endParaRPr>
                    </a:p>
                  </a:txBody>
                  <a:tcPr anchor="ctr"/>
                </a:tc>
                <a:tc>
                  <a:txBody>
                    <a:bodyPr/>
                    <a:lstStyle/>
                    <a:p>
                      <a:pPr algn="l"/>
                      <a:r>
                        <a:rPr lang="it-IT" dirty="0" smtClean="0">
                          <a:latin typeface="Arial" pitchFamily="34" charset="0"/>
                          <a:cs typeface="Arial" pitchFamily="34" charset="0"/>
                        </a:rPr>
                        <a:t>CAH</a:t>
                      </a:r>
                      <a:endParaRPr lang="it-IT" dirty="0">
                        <a:latin typeface="Arial" pitchFamily="34" charset="0"/>
                        <a:cs typeface="Arial" pitchFamily="34" charset="0"/>
                      </a:endParaRPr>
                    </a:p>
                  </a:txBody>
                  <a:tcPr anchor="ctr"/>
                </a:tc>
              </a:tr>
              <a:tr h="370840">
                <a:tc>
                  <a:txBody>
                    <a:bodyPr/>
                    <a:lstStyle/>
                    <a:p>
                      <a:pPr algn="l"/>
                      <a:r>
                        <a:rPr lang="it-IT" dirty="0" err="1" smtClean="0">
                          <a:latin typeface="Arial" pitchFamily="34" charset="0"/>
                          <a:cs typeface="Arial" pitchFamily="34" charset="0"/>
                        </a:rPr>
                        <a:t>Autosomica</a:t>
                      </a:r>
                      <a:r>
                        <a:rPr lang="it-IT" dirty="0" smtClean="0">
                          <a:latin typeface="Arial" pitchFamily="34" charset="0"/>
                          <a:cs typeface="Arial" pitchFamily="34" charset="0"/>
                        </a:rPr>
                        <a:t> dominante</a:t>
                      </a:r>
                      <a:endParaRPr lang="it-IT" dirty="0">
                        <a:latin typeface="Arial" pitchFamily="34" charset="0"/>
                        <a:cs typeface="Arial" pitchFamily="34" charset="0"/>
                      </a:endParaRPr>
                    </a:p>
                  </a:txBody>
                  <a:tcPr anchor="ctr"/>
                </a:tc>
                <a:tc>
                  <a:txBody>
                    <a:bodyPr/>
                    <a:lstStyle/>
                    <a:p>
                      <a:pPr algn="l"/>
                      <a:r>
                        <a:rPr lang="it-IT" i="1" dirty="0" smtClean="0">
                          <a:latin typeface="Arial" pitchFamily="34" charset="0"/>
                          <a:cs typeface="Arial" pitchFamily="34" charset="0"/>
                        </a:rPr>
                        <a:t>CASR</a:t>
                      </a:r>
                      <a:r>
                        <a:rPr lang="it-IT" dirty="0" smtClean="0">
                          <a:latin typeface="Arial" pitchFamily="34" charset="0"/>
                          <a:cs typeface="Arial" pitchFamily="34" charset="0"/>
                        </a:rPr>
                        <a:t> </a:t>
                      </a:r>
                      <a:r>
                        <a:rPr lang="it-IT" sz="1400" dirty="0" smtClean="0">
                          <a:latin typeface="Arial" pitchFamily="34" charset="0"/>
                          <a:cs typeface="Arial" pitchFamily="34" charset="0"/>
                        </a:rPr>
                        <a:t>(sensore calcio)</a:t>
                      </a:r>
                      <a:endParaRPr lang="it-IT" dirty="0">
                        <a:latin typeface="Arial" pitchFamily="34" charset="0"/>
                        <a:cs typeface="Arial" pitchFamily="34" charset="0"/>
                      </a:endParaRPr>
                    </a:p>
                  </a:txBody>
                  <a:tcPr anchor="ctr"/>
                </a:tc>
                <a:tc>
                  <a:txBody>
                    <a:bodyPr/>
                    <a:lstStyle/>
                    <a:p>
                      <a:pPr algn="l"/>
                      <a:r>
                        <a:rPr lang="it-IT" dirty="0" err="1" smtClean="0">
                          <a:latin typeface="Arial" pitchFamily="34" charset="0"/>
                          <a:cs typeface="Arial" pitchFamily="34" charset="0"/>
                        </a:rPr>
                        <a:t>Ipercalcemia</a:t>
                      </a:r>
                      <a:r>
                        <a:rPr lang="it-IT" baseline="0" dirty="0" smtClean="0">
                          <a:latin typeface="Arial" pitchFamily="34" charset="0"/>
                          <a:cs typeface="Arial" pitchFamily="34" charset="0"/>
                        </a:rPr>
                        <a:t> </a:t>
                      </a:r>
                      <a:r>
                        <a:rPr lang="it-IT" baseline="0" dirty="0" err="1" smtClean="0">
                          <a:latin typeface="Arial" pitchFamily="34" charset="0"/>
                          <a:cs typeface="Arial" pitchFamily="34" charset="0"/>
                        </a:rPr>
                        <a:t>ipocalciurica</a:t>
                      </a:r>
                      <a:r>
                        <a:rPr lang="it-IT" baseline="0" dirty="0" smtClean="0">
                          <a:latin typeface="Arial" pitchFamily="34" charset="0"/>
                          <a:cs typeface="Arial" pitchFamily="34" charset="0"/>
                        </a:rPr>
                        <a:t> familiare benigna</a:t>
                      </a:r>
                      <a:endParaRPr lang="it-IT" dirty="0">
                        <a:latin typeface="Arial" pitchFamily="34" charset="0"/>
                        <a:cs typeface="Arial" pitchFamily="34" charset="0"/>
                      </a:endParaRPr>
                    </a:p>
                  </a:txBody>
                  <a:tcPr anchor="ctr"/>
                </a:tc>
              </a:tr>
              <a:tr h="370840">
                <a:tc>
                  <a:txBody>
                    <a:bodyPr/>
                    <a:lstStyle/>
                    <a:p>
                      <a:pPr algn="l"/>
                      <a:r>
                        <a:rPr lang="it-IT" dirty="0" err="1" smtClean="0">
                          <a:latin typeface="Arial" pitchFamily="34" charset="0"/>
                          <a:cs typeface="Arial" pitchFamily="34" charset="0"/>
                        </a:rPr>
                        <a:t>X-linked</a:t>
                      </a:r>
                      <a:endParaRPr lang="it-IT" dirty="0">
                        <a:latin typeface="Arial" pitchFamily="34" charset="0"/>
                        <a:cs typeface="Arial" pitchFamily="34" charset="0"/>
                      </a:endParaRPr>
                    </a:p>
                  </a:txBody>
                  <a:tcPr anchor="ctr"/>
                </a:tc>
                <a:tc>
                  <a:txBody>
                    <a:bodyPr/>
                    <a:lstStyle/>
                    <a:p>
                      <a:pPr algn="l"/>
                      <a:r>
                        <a:rPr lang="it-IT" i="1" dirty="0" smtClean="0">
                          <a:latin typeface="Arial" pitchFamily="34" charset="0"/>
                          <a:cs typeface="Arial" pitchFamily="34" charset="0"/>
                        </a:rPr>
                        <a:t>KAL1</a:t>
                      </a:r>
                      <a:r>
                        <a:rPr lang="it-IT" baseline="0" dirty="0" smtClean="0">
                          <a:latin typeface="Arial" pitchFamily="34" charset="0"/>
                          <a:cs typeface="Arial" pitchFamily="34" charset="0"/>
                        </a:rPr>
                        <a:t> (</a:t>
                      </a:r>
                      <a:r>
                        <a:rPr lang="it-IT" baseline="0" dirty="0" err="1" smtClean="0">
                          <a:latin typeface="Arial" pitchFamily="34" charset="0"/>
                          <a:cs typeface="Arial" pitchFamily="34" charset="0"/>
                        </a:rPr>
                        <a:t>Kallmann</a:t>
                      </a:r>
                      <a:r>
                        <a:rPr lang="it-IT" baseline="0" dirty="0" smtClean="0">
                          <a:latin typeface="Arial" pitchFamily="34" charset="0"/>
                          <a:cs typeface="Arial" pitchFamily="34" charset="0"/>
                        </a:rPr>
                        <a:t>)</a:t>
                      </a:r>
                      <a:endParaRPr lang="it-IT" dirty="0">
                        <a:latin typeface="Arial" pitchFamily="34" charset="0"/>
                        <a:cs typeface="Arial" pitchFamily="34" charset="0"/>
                      </a:endParaRPr>
                    </a:p>
                  </a:txBody>
                  <a:tcPr anchor="ctr"/>
                </a:tc>
                <a:tc>
                  <a:txBody>
                    <a:bodyPr/>
                    <a:lstStyle/>
                    <a:p>
                      <a:pPr algn="l"/>
                      <a:r>
                        <a:rPr lang="it-IT" dirty="0" smtClean="0">
                          <a:latin typeface="Arial" pitchFamily="34" charset="0"/>
                          <a:cs typeface="Arial" pitchFamily="34" charset="0"/>
                        </a:rPr>
                        <a:t>Sindrome di </a:t>
                      </a:r>
                      <a:r>
                        <a:rPr lang="it-IT" dirty="0" err="1" smtClean="0">
                          <a:latin typeface="Arial" pitchFamily="34" charset="0"/>
                          <a:cs typeface="Arial" pitchFamily="34" charset="0"/>
                        </a:rPr>
                        <a:t>Kallmann</a:t>
                      </a:r>
                      <a:endParaRPr lang="it-IT" dirty="0">
                        <a:latin typeface="Arial" pitchFamily="34" charset="0"/>
                        <a:cs typeface="Arial" pitchFamily="34" charset="0"/>
                      </a:endParaRPr>
                    </a:p>
                  </a:txBody>
                  <a:tcPr anchor="ctr"/>
                </a:tc>
              </a:tr>
              <a:tr h="370840">
                <a:tc>
                  <a:txBody>
                    <a:bodyPr/>
                    <a:lstStyle/>
                    <a:p>
                      <a:pPr algn="l"/>
                      <a:r>
                        <a:rPr lang="it-IT" dirty="0" err="1" smtClean="0">
                          <a:latin typeface="Arial" pitchFamily="34" charset="0"/>
                          <a:cs typeface="Arial" pitchFamily="34" charset="0"/>
                        </a:rPr>
                        <a:t>Y-linked</a:t>
                      </a:r>
                      <a:endParaRPr lang="it-IT" dirty="0">
                        <a:latin typeface="Arial" pitchFamily="34" charset="0"/>
                        <a:cs typeface="Arial" pitchFamily="34" charset="0"/>
                      </a:endParaRPr>
                    </a:p>
                  </a:txBody>
                  <a:tcPr anchor="ctr"/>
                </a:tc>
                <a:tc>
                  <a:txBody>
                    <a:bodyPr/>
                    <a:lstStyle/>
                    <a:p>
                      <a:pPr algn="l"/>
                      <a:r>
                        <a:rPr lang="it-IT" i="1" dirty="0" smtClean="0">
                          <a:latin typeface="Arial" pitchFamily="34" charset="0"/>
                          <a:cs typeface="Arial" pitchFamily="34" charset="0"/>
                        </a:rPr>
                        <a:t>SRY</a:t>
                      </a:r>
                      <a:r>
                        <a:rPr lang="it-IT" dirty="0" smtClean="0">
                          <a:latin typeface="Arial" pitchFamily="34" charset="0"/>
                          <a:cs typeface="Arial" pitchFamily="34" charset="0"/>
                        </a:rPr>
                        <a:t> </a:t>
                      </a:r>
                      <a:r>
                        <a:rPr lang="it-IT" sz="1400" dirty="0" smtClean="0">
                          <a:latin typeface="Arial" pitchFamily="34" charset="0"/>
                          <a:cs typeface="Arial" pitchFamily="34" charset="0"/>
                        </a:rPr>
                        <a:t>(</a:t>
                      </a:r>
                      <a:r>
                        <a:rPr lang="it-IT" sz="1400" dirty="0" err="1" smtClean="0">
                          <a:latin typeface="Arial" pitchFamily="34" charset="0"/>
                          <a:cs typeface="Arial" pitchFamily="34" charset="0"/>
                        </a:rPr>
                        <a:t>testis-determining</a:t>
                      </a:r>
                      <a:r>
                        <a:rPr lang="it-IT" sz="1400" baseline="0" dirty="0" smtClean="0">
                          <a:latin typeface="Arial" pitchFamily="34" charset="0"/>
                          <a:cs typeface="Arial" pitchFamily="34" charset="0"/>
                        </a:rPr>
                        <a:t> </a:t>
                      </a:r>
                      <a:r>
                        <a:rPr lang="it-IT" sz="1400" baseline="0" dirty="0" err="1" smtClean="0">
                          <a:latin typeface="Arial" pitchFamily="34" charset="0"/>
                          <a:cs typeface="Arial" pitchFamily="34" charset="0"/>
                        </a:rPr>
                        <a:t>factor</a:t>
                      </a:r>
                      <a:r>
                        <a:rPr lang="it-IT" sz="1400" baseline="0" dirty="0" smtClean="0">
                          <a:latin typeface="Arial" pitchFamily="34" charset="0"/>
                          <a:cs typeface="Arial" pitchFamily="34" charset="0"/>
                        </a:rPr>
                        <a:t>)</a:t>
                      </a:r>
                      <a:endParaRPr lang="it-IT" dirty="0">
                        <a:latin typeface="Arial" pitchFamily="34" charset="0"/>
                        <a:cs typeface="Arial" pitchFamily="34" charset="0"/>
                      </a:endParaRPr>
                    </a:p>
                  </a:txBody>
                  <a:tcPr anchor="ctr"/>
                </a:tc>
                <a:tc>
                  <a:txBody>
                    <a:bodyPr/>
                    <a:lstStyle/>
                    <a:p>
                      <a:pPr algn="l"/>
                      <a:r>
                        <a:rPr lang="it-IT" dirty="0" smtClean="0">
                          <a:latin typeface="Arial" pitchFamily="34" charset="0"/>
                          <a:cs typeface="Arial" pitchFamily="34" charset="0"/>
                        </a:rPr>
                        <a:t>Reversione sesso XY</a:t>
                      </a:r>
                      <a:endParaRPr lang="it-IT" dirty="0">
                        <a:latin typeface="Arial" pitchFamily="34" charset="0"/>
                        <a:cs typeface="Arial" pitchFamily="34" charset="0"/>
                      </a:endParaRPr>
                    </a:p>
                  </a:txBody>
                  <a:tcPr anchor="ctr"/>
                </a:tc>
              </a:tr>
              <a:tr h="370840">
                <a:tc>
                  <a:txBody>
                    <a:bodyPr/>
                    <a:lstStyle/>
                    <a:p>
                      <a:pPr algn="l"/>
                      <a:r>
                        <a:rPr lang="it-IT" dirty="0" err="1" smtClean="0">
                          <a:latin typeface="Arial" pitchFamily="34" charset="0"/>
                          <a:cs typeface="Arial" pitchFamily="34" charset="0"/>
                        </a:rPr>
                        <a:t>Autosomica</a:t>
                      </a:r>
                      <a:r>
                        <a:rPr lang="it-IT" dirty="0" smtClean="0">
                          <a:latin typeface="Arial" pitchFamily="34" charset="0"/>
                          <a:cs typeface="Arial" pitchFamily="34" charset="0"/>
                        </a:rPr>
                        <a:t> dominante</a:t>
                      </a:r>
                    </a:p>
                    <a:p>
                      <a:pPr algn="l"/>
                      <a:r>
                        <a:rPr lang="it-IT" sz="1400" dirty="0" smtClean="0">
                          <a:latin typeface="Arial" pitchFamily="34" charset="0"/>
                          <a:cs typeface="Arial" pitchFamily="34" charset="0"/>
                        </a:rPr>
                        <a:t>Modello “</a:t>
                      </a:r>
                      <a:r>
                        <a:rPr lang="it-IT" sz="1400" dirty="0" err="1" smtClean="0">
                          <a:latin typeface="Arial" pitchFamily="34" charset="0"/>
                          <a:cs typeface="Arial" pitchFamily="34" charset="0"/>
                        </a:rPr>
                        <a:t>two</a:t>
                      </a:r>
                      <a:r>
                        <a:rPr lang="it-IT" sz="1400" dirty="0" smtClean="0">
                          <a:latin typeface="Arial" pitchFamily="34" charset="0"/>
                          <a:cs typeface="Arial" pitchFamily="34" charset="0"/>
                        </a:rPr>
                        <a:t> hit” di </a:t>
                      </a:r>
                      <a:r>
                        <a:rPr lang="it-IT" sz="1400" dirty="0" err="1" smtClean="0">
                          <a:latin typeface="Arial" pitchFamily="34" charset="0"/>
                          <a:cs typeface="Arial" pitchFamily="34" charset="0"/>
                        </a:rPr>
                        <a:t>Knudson</a:t>
                      </a:r>
                      <a:endParaRPr lang="it-IT" sz="1400" dirty="0">
                        <a:latin typeface="Arial" pitchFamily="34" charset="0"/>
                        <a:cs typeface="Arial" pitchFamily="34" charset="0"/>
                      </a:endParaRPr>
                    </a:p>
                  </a:txBody>
                  <a:tcPr anchor="ctr"/>
                </a:tc>
                <a:tc>
                  <a:txBody>
                    <a:bodyPr/>
                    <a:lstStyle/>
                    <a:p>
                      <a:pPr algn="l"/>
                      <a:r>
                        <a:rPr lang="it-IT" i="1" dirty="0" smtClean="0">
                          <a:latin typeface="Arial" pitchFamily="34" charset="0"/>
                          <a:cs typeface="Arial" pitchFamily="34" charset="0"/>
                        </a:rPr>
                        <a:t>MEN1</a:t>
                      </a:r>
                      <a:r>
                        <a:rPr lang="it-IT" dirty="0" smtClean="0">
                          <a:latin typeface="Arial" pitchFamily="34" charset="0"/>
                          <a:cs typeface="Arial" pitchFamily="34" charset="0"/>
                        </a:rPr>
                        <a:t> </a:t>
                      </a:r>
                      <a:r>
                        <a:rPr lang="it-IT" sz="1400" dirty="0" smtClean="0">
                          <a:latin typeface="Arial" pitchFamily="34" charset="0"/>
                          <a:cs typeface="Arial" pitchFamily="34" charset="0"/>
                        </a:rPr>
                        <a:t>(</a:t>
                      </a:r>
                      <a:r>
                        <a:rPr lang="it-IT" sz="1400" dirty="0" err="1" smtClean="0">
                          <a:latin typeface="Arial" pitchFamily="34" charset="0"/>
                          <a:cs typeface="Arial" pitchFamily="34" charset="0"/>
                        </a:rPr>
                        <a:t>menina</a:t>
                      </a:r>
                      <a:r>
                        <a:rPr lang="it-IT" sz="1400" dirty="0" smtClean="0">
                          <a:latin typeface="Arial" pitchFamily="34" charset="0"/>
                          <a:cs typeface="Arial" pitchFamily="34" charset="0"/>
                        </a:rPr>
                        <a:t>)</a:t>
                      </a:r>
                      <a:endParaRPr lang="it-IT" sz="1400" dirty="0">
                        <a:latin typeface="Arial" pitchFamily="34" charset="0"/>
                        <a:cs typeface="Arial" pitchFamily="34" charset="0"/>
                      </a:endParaRPr>
                    </a:p>
                  </a:txBody>
                  <a:tcPr anchor="ctr"/>
                </a:tc>
                <a:tc>
                  <a:txBody>
                    <a:bodyPr/>
                    <a:lstStyle/>
                    <a:p>
                      <a:pPr algn="l"/>
                      <a:r>
                        <a:rPr lang="it-IT" dirty="0" smtClean="0">
                          <a:latin typeface="Arial" pitchFamily="34" charset="0"/>
                          <a:cs typeface="Arial" pitchFamily="34" charset="0"/>
                        </a:rPr>
                        <a:t>MEN1</a:t>
                      </a:r>
                      <a:endParaRPr lang="it-IT" dirty="0">
                        <a:latin typeface="Arial" pitchFamily="34" charset="0"/>
                        <a:cs typeface="Arial" pitchFamily="34" charset="0"/>
                      </a:endParaRPr>
                    </a:p>
                  </a:txBody>
                  <a:tcPr anchor="ctr"/>
                </a:tc>
              </a:tr>
              <a:tr h="370840">
                <a:tc>
                  <a:txBody>
                    <a:bodyPr/>
                    <a:lstStyle/>
                    <a:p>
                      <a:pPr algn="l"/>
                      <a:r>
                        <a:rPr lang="it-IT" dirty="0" smtClean="0">
                          <a:latin typeface="Arial" pitchFamily="34" charset="0"/>
                          <a:cs typeface="Arial" pitchFamily="34" charset="0"/>
                        </a:rPr>
                        <a:t>Mitocondriale</a:t>
                      </a:r>
                      <a:endParaRPr lang="it-IT" dirty="0">
                        <a:latin typeface="Arial" pitchFamily="34" charset="0"/>
                        <a:cs typeface="Arial" pitchFamily="34" charset="0"/>
                      </a:endParaRPr>
                    </a:p>
                  </a:txBody>
                  <a:tcPr anchor="ctr"/>
                </a:tc>
                <a:tc>
                  <a:txBody>
                    <a:bodyPr/>
                    <a:lstStyle/>
                    <a:p>
                      <a:pPr algn="l"/>
                      <a:r>
                        <a:rPr lang="it-IT" i="1" dirty="0" err="1" smtClean="0">
                          <a:latin typeface="Arial" pitchFamily="34" charset="0"/>
                          <a:cs typeface="Arial" pitchFamily="34" charset="0"/>
                        </a:rPr>
                        <a:t>tRNA</a:t>
                      </a:r>
                      <a:r>
                        <a:rPr lang="it-IT" dirty="0" smtClean="0">
                          <a:latin typeface="Arial" pitchFamily="34" charset="0"/>
                          <a:cs typeface="Arial" pitchFamily="34" charset="0"/>
                        </a:rPr>
                        <a:t> </a:t>
                      </a:r>
                      <a:r>
                        <a:rPr lang="it-IT" sz="1400" dirty="0" smtClean="0">
                          <a:latin typeface="Arial" pitchFamily="34" charset="0"/>
                          <a:cs typeface="Arial" pitchFamily="34" charset="0"/>
                        </a:rPr>
                        <a:t>(</a:t>
                      </a:r>
                      <a:r>
                        <a:rPr lang="it-IT" sz="1400" dirty="0" err="1" smtClean="0">
                          <a:latin typeface="Arial" pitchFamily="34" charset="0"/>
                          <a:cs typeface="Arial" pitchFamily="34" charset="0"/>
                        </a:rPr>
                        <a:t>Leu-UUR</a:t>
                      </a:r>
                      <a:r>
                        <a:rPr lang="it-IT" sz="1400" dirty="0" smtClean="0">
                          <a:latin typeface="Arial" pitchFamily="34" charset="0"/>
                          <a:cs typeface="Arial" pitchFamily="34" charset="0"/>
                        </a:rPr>
                        <a:t>)</a:t>
                      </a:r>
                      <a:endParaRPr lang="it-IT" dirty="0">
                        <a:latin typeface="Arial" pitchFamily="34" charset="0"/>
                        <a:cs typeface="Arial" pitchFamily="34" charset="0"/>
                      </a:endParaRPr>
                    </a:p>
                  </a:txBody>
                  <a:tcPr anchor="ctr"/>
                </a:tc>
                <a:tc>
                  <a:txBody>
                    <a:bodyPr/>
                    <a:lstStyle/>
                    <a:p>
                      <a:pPr algn="l"/>
                      <a:r>
                        <a:rPr lang="it-IT" dirty="0" smtClean="0">
                          <a:latin typeface="Arial" pitchFamily="34" charset="0"/>
                          <a:cs typeface="Arial" pitchFamily="34" charset="0"/>
                        </a:rPr>
                        <a:t>Sindrome Diabete-Sordità</a:t>
                      </a:r>
                      <a:endParaRPr lang="it-IT" dirty="0">
                        <a:latin typeface="Arial" pitchFamily="34" charset="0"/>
                        <a:cs typeface="Arial" pitchFamily="34" charset="0"/>
                      </a:endParaRPr>
                    </a:p>
                  </a:txBody>
                  <a:tcPr anchor="ctr"/>
                </a:tc>
              </a:tr>
              <a:tr h="370840">
                <a:tc>
                  <a:txBody>
                    <a:bodyPr/>
                    <a:lstStyle/>
                    <a:p>
                      <a:pPr algn="l"/>
                      <a:r>
                        <a:rPr lang="it-IT" dirty="0" smtClean="0">
                          <a:latin typeface="Arial" pitchFamily="34" charset="0"/>
                          <a:cs typeface="Arial" pitchFamily="34" charset="0"/>
                        </a:rPr>
                        <a:t>Somatica</a:t>
                      </a:r>
                      <a:endParaRPr lang="it-IT" dirty="0">
                        <a:latin typeface="Arial" pitchFamily="34" charset="0"/>
                        <a:cs typeface="Arial" pitchFamily="34" charset="0"/>
                      </a:endParaRPr>
                    </a:p>
                  </a:txBody>
                  <a:tcPr anchor="ctr"/>
                </a:tc>
                <a:tc>
                  <a:txBody>
                    <a:bodyPr/>
                    <a:lstStyle/>
                    <a:p>
                      <a:pPr algn="l"/>
                      <a:r>
                        <a:rPr lang="it-IT" i="1" dirty="0" smtClean="0">
                          <a:latin typeface="Arial" pitchFamily="34" charset="0"/>
                          <a:cs typeface="Arial" pitchFamily="34" charset="0"/>
                        </a:rPr>
                        <a:t>TSHR</a:t>
                      </a:r>
                      <a:r>
                        <a:rPr lang="it-IT" dirty="0" smtClean="0">
                          <a:latin typeface="Arial" pitchFamily="34" charset="0"/>
                          <a:cs typeface="Arial" pitchFamily="34" charset="0"/>
                        </a:rPr>
                        <a:t> </a:t>
                      </a:r>
                      <a:r>
                        <a:rPr lang="it-IT" sz="1400" dirty="0" smtClean="0">
                          <a:latin typeface="Arial" pitchFamily="34" charset="0"/>
                          <a:cs typeface="Arial" pitchFamily="34" charset="0"/>
                        </a:rPr>
                        <a:t>(Recettore TSH)</a:t>
                      </a:r>
                      <a:endParaRPr lang="it-IT" sz="1400" dirty="0">
                        <a:latin typeface="Arial" pitchFamily="34" charset="0"/>
                        <a:cs typeface="Arial" pitchFamily="34" charset="0"/>
                      </a:endParaRPr>
                    </a:p>
                  </a:txBody>
                  <a:tcPr anchor="ctr"/>
                </a:tc>
                <a:tc>
                  <a:txBody>
                    <a:bodyPr/>
                    <a:lstStyle/>
                    <a:p>
                      <a:pPr algn="l"/>
                      <a:r>
                        <a:rPr lang="it-IT" dirty="0" smtClean="0">
                          <a:latin typeface="Arial" pitchFamily="34" charset="0"/>
                          <a:cs typeface="Arial" pitchFamily="34" charset="0"/>
                        </a:rPr>
                        <a:t>Noduli autonomi tiroide</a:t>
                      </a:r>
                      <a:endParaRPr lang="it-IT" dirty="0">
                        <a:latin typeface="Arial" pitchFamily="34" charset="0"/>
                        <a:cs typeface="Arial" pitchFamily="34" charset="0"/>
                      </a:endParaRPr>
                    </a:p>
                  </a:txBody>
                  <a:tcPr anchor="ctr"/>
                </a:tc>
              </a:tr>
              <a:tr h="370840">
                <a:tc>
                  <a:txBody>
                    <a:bodyPr/>
                    <a:lstStyle/>
                    <a:p>
                      <a:pPr algn="l"/>
                      <a:r>
                        <a:rPr lang="it-IT" dirty="0" smtClean="0">
                          <a:latin typeface="Arial" pitchFamily="34" charset="0"/>
                          <a:cs typeface="Arial" pitchFamily="34" charset="0"/>
                        </a:rPr>
                        <a:t>Imprinting</a:t>
                      </a:r>
                      <a:endParaRPr lang="it-IT" dirty="0">
                        <a:latin typeface="Arial" pitchFamily="34" charset="0"/>
                        <a:cs typeface="Arial" pitchFamily="34" charset="0"/>
                      </a:endParaRPr>
                    </a:p>
                  </a:txBody>
                  <a:tcPr anchor="ctr"/>
                </a:tc>
                <a:tc>
                  <a:txBody>
                    <a:bodyPr/>
                    <a:lstStyle/>
                    <a:p>
                      <a:pPr algn="l"/>
                      <a:r>
                        <a:rPr lang="it-IT" i="1" dirty="0" smtClean="0">
                          <a:latin typeface="Arial" pitchFamily="34" charset="0"/>
                          <a:cs typeface="Arial" pitchFamily="34" charset="0"/>
                        </a:rPr>
                        <a:t>GNAS1</a:t>
                      </a:r>
                      <a:r>
                        <a:rPr lang="it-IT" dirty="0" smtClean="0">
                          <a:latin typeface="Arial" pitchFamily="34" charset="0"/>
                          <a:cs typeface="Arial" pitchFamily="34" charset="0"/>
                        </a:rPr>
                        <a:t> </a:t>
                      </a:r>
                      <a:r>
                        <a:rPr lang="it-IT" sz="1400" dirty="0" smtClean="0">
                          <a:latin typeface="Arial" pitchFamily="34" charset="0"/>
                          <a:cs typeface="Arial" pitchFamily="34" charset="0"/>
                        </a:rPr>
                        <a:t>(</a:t>
                      </a:r>
                      <a:r>
                        <a:rPr lang="it-IT" sz="1400" dirty="0" err="1" smtClean="0">
                          <a:latin typeface="Arial" pitchFamily="34" charset="0"/>
                          <a:cs typeface="Arial" pitchFamily="34" charset="0"/>
                        </a:rPr>
                        <a:t>Gs</a:t>
                      </a:r>
                      <a:r>
                        <a:rPr lang="it-IT" sz="1400" dirty="0" err="1" smtClean="0">
                          <a:latin typeface="Symbol" pitchFamily="18" charset="2"/>
                          <a:cs typeface="Arial" pitchFamily="34" charset="0"/>
                        </a:rPr>
                        <a:t>a</a:t>
                      </a:r>
                      <a:r>
                        <a:rPr lang="it-IT" sz="1400" dirty="0" smtClean="0">
                          <a:latin typeface="Arial" pitchFamily="34" charset="0"/>
                          <a:cs typeface="Arial" pitchFamily="34" charset="0"/>
                        </a:rPr>
                        <a:t>)</a:t>
                      </a:r>
                      <a:endParaRPr lang="it-IT" sz="1400" dirty="0">
                        <a:latin typeface="Arial" pitchFamily="34" charset="0"/>
                        <a:cs typeface="Arial" pitchFamily="34" charset="0"/>
                      </a:endParaRPr>
                    </a:p>
                  </a:txBody>
                  <a:tcPr anchor="ctr"/>
                </a:tc>
                <a:tc>
                  <a:txBody>
                    <a:bodyPr/>
                    <a:lstStyle/>
                    <a:p>
                      <a:pPr algn="l"/>
                      <a:r>
                        <a:rPr lang="it-IT" dirty="0" smtClean="0">
                          <a:latin typeface="Arial" pitchFamily="34" charset="0"/>
                          <a:cs typeface="Arial" pitchFamily="34" charset="0"/>
                        </a:rPr>
                        <a:t>Osteodistrofia ereditaria di Albright</a:t>
                      </a:r>
                      <a:endParaRPr lang="it-IT" dirty="0">
                        <a:latin typeface="Arial" pitchFamily="34" charset="0"/>
                        <a:cs typeface="Arial" pitchFamily="34" charset="0"/>
                      </a:endParaRPr>
                    </a:p>
                  </a:txBody>
                  <a:tcPr anchor="ctr"/>
                </a:tc>
              </a:tr>
              <a:tr h="370840">
                <a:tc>
                  <a:txBody>
                    <a:bodyPr/>
                    <a:lstStyle/>
                    <a:p>
                      <a:pPr algn="l"/>
                      <a:r>
                        <a:rPr lang="it-IT" dirty="0" err="1" smtClean="0">
                          <a:latin typeface="Arial" pitchFamily="34" charset="0"/>
                          <a:cs typeface="Arial" pitchFamily="34" charset="0"/>
                        </a:rPr>
                        <a:t>Multigenica</a:t>
                      </a:r>
                      <a:endParaRPr lang="it-IT" dirty="0">
                        <a:latin typeface="Arial" pitchFamily="34" charset="0"/>
                        <a:cs typeface="Arial" pitchFamily="34" charset="0"/>
                      </a:endParaRPr>
                    </a:p>
                  </a:txBody>
                  <a:tcPr anchor="ctr"/>
                </a:tc>
                <a:tc>
                  <a:txBody>
                    <a:bodyPr/>
                    <a:lstStyle/>
                    <a:p>
                      <a:pPr algn="l"/>
                      <a:r>
                        <a:rPr lang="it-IT" dirty="0" smtClean="0">
                          <a:latin typeface="Arial" pitchFamily="34" charset="0"/>
                          <a:cs typeface="Arial" pitchFamily="34" charset="0"/>
                        </a:rPr>
                        <a:t>Geni multipli</a:t>
                      </a:r>
                      <a:endParaRPr lang="it-IT" dirty="0">
                        <a:latin typeface="Arial" pitchFamily="34" charset="0"/>
                        <a:cs typeface="Arial" pitchFamily="34" charset="0"/>
                      </a:endParaRPr>
                    </a:p>
                  </a:txBody>
                  <a:tcPr anchor="ctr"/>
                </a:tc>
                <a:tc>
                  <a:txBody>
                    <a:bodyPr/>
                    <a:lstStyle/>
                    <a:p>
                      <a:pPr algn="l"/>
                      <a:r>
                        <a:rPr lang="it-IT" dirty="0" smtClean="0">
                          <a:latin typeface="Arial" pitchFamily="34" charset="0"/>
                          <a:cs typeface="Arial" pitchFamily="34" charset="0"/>
                        </a:rPr>
                        <a:t>Diabete mellito di tipo 2</a:t>
                      </a:r>
                      <a:endParaRPr lang="it-IT" dirty="0">
                        <a:latin typeface="Arial" pitchFamily="34" charset="0"/>
                        <a:cs typeface="Arial" pitchFamily="34" charset="0"/>
                      </a:endParaRPr>
                    </a:p>
                  </a:txBody>
                  <a:tcPr anchor="ctr"/>
                </a:tc>
              </a:tr>
            </a:tbl>
          </a:graphicData>
        </a:graphic>
      </p:graphicFrame>
      <p:cxnSp>
        <p:nvCxnSpPr>
          <p:cNvPr id="12" name="Connettore 1 11"/>
          <p:cNvCxnSpPr/>
          <p:nvPr/>
        </p:nvCxnSpPr>
        <p:spPr>
          <a:xfrm>
            <a:off x="3203848" y="1669744"/>
            <a:ext cx="5184576"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p:cNvSpPr txBox="1">
            <a:spLocks/>
          </p:cNvSpPr>
          <p:nvPr/>
        </p:nvSpPr>
        <p:spPr>
          <a:xfrm>
            <a:off x="685800" y="116632"/>
            <a:ext cx="7772400" cy="936104"/>
          </a:xfrm>
          <a:prstGeom prst="rect">
            <a:avLst/>
          </a:prstGeom>
        </p:spPr>
        <p:txBody>
          <a:bodyPr>
            <a:noAutofit/>
          </a:bodyPr>
          <a:lstStyle/>
          <a:p>
            <a:pPr lvl="0" algn="ctr">
              <a:spcBef>
                <a:spcPct val="0"/>
              </a:spcBef>
              <a:defRPr/>
            </a:pPr>
            <a:r>
              <a:rPr lang="it-IT" sz="28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Tipi di mutazioni</a:t>
            </a:r>
            <a:endParaRPr lang="it-IT" sz="2800" b="1" dirty="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cxnSp>
        <p:nvCxnSpPr>
          <p:cNvPr id="12" name="Connettore 1 11"/>
          <p:cNvCxnSpPr/>
          <p:nvPr/>
        </p:nvCxnSpPr>
        <p:spPr>
          <a:xfrm>
            <a:off x="3203848" y="1669744"/>
            <a:ext cx="5184576"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1026" name="Picture 2" descr="http://www.intramed.net/UserFiles/Images/genetxim.JPG">
            <a:hlinkClick r:id="rId2"/>
          </p:cNvPr>
          <p:cNvPicPr>
            <a:picLocks noChangeAspect="1" noChangeArrowheads="1"/>
          </p:cNvPicPr>
          <p:nvPr/>
        </p:nvPicPr>
        <p:blipFill>
          <a:blip r:embed="rId3" cstate="print"/>
          <a:srcRect/>
          <a:stretch>
            <a:fillRect/>
          </a:stretch>
        </p:blipFill>
        <p:spPr bwMode="auto">
          <a:xfrm>
            <a:off x="4156411" y="1052736"/>
            <a:ext cx="4808077" cy="4104456"/>
          </a:xfrm>
          <a:prstGeom prst="rect">
            <a:avLst/>
          </a:prstGeom>
          <a:noFill/>
        </p:spPr>
      </p:pic>
      <p:sp>
        <p:nvSpPr>
          <p:cNvPr id="6" name="Segnaposto contenuto 2"/>
          <p:cNvSpPr txBox="1">
            <a:spLocks/>
          </p:cNvSpPr>
          <p:nvPr/>
        </p:nvSpPr>
        <p:spPr>
          <a:xfrm>
            <a:off x="35496" y="836712"/>
            <a:ext cx="4104456" cy="3271094"/>
          </a:xfrm>
          <a:prstGeom prst="rect">
            <a:avLst/>
          </a:prstGeom>
        </p:spPr>
        <p:txBody>
          <a:bodyPr>
            <a:noAutofit/>
          </a:bodyPr>
          <a:lstStyle/>
          <a:p>
            <a:pPr marL="342900" marR="0" lvl="0" indent="-342900" defTabSz="914400" rtl="0" eaLnBrk="1" fontAlgn="auto" latinLnBrk="0" hangingPunct="1">
              <a:lnSpc>
                <a:spcPts val="2600"/>
              </a:lnSpc>
              <a:spcBef>
                <a:spcPct val="20000"/>
              </a:spcBef>
              <a:spcAft>
                <a:spcPts val="0"/>
              </a:spcAft>
              <a:buClrTx/>
              <a:buSzTx/>
              <a:buFont typeface="Arial" pitchFamily="34" charset="0"/>
              <a:buChar char="•"/>
              <a:tabLst/>
              <a:defRPr/>
            </a:pPr>
            <a:r>
              <a:rPr kumimoji="0" lang="it-IT" b="1" i="0" u="none" strike="noStrike" kern="1200" cap="none" spc="0" normalizeH="0" baseline="0" noProof="0" dirty="0" err="1" smtClean="0">
                <a:ln>
                  <a:noFill/>
                </a:ln>
                <a:solidFill>
                  <a:srgbClr val="0070C0"/>
                </a:solidFill>
                <a:effectLst/>
                <a:uLnTx/>
                <a:uFillTx/>
                <a:latin typeface="Arial" pitchFamily="34" charset="0"/>
                <a:cs typeface="Arial" pitchFamily="34" charset="0"/>
              </a:rPr>
              <a:t>Delezioni</a:t>
            </a:r>
            <a:r>
              <a:rPr kumimoji="0" lang="it-IT" i="0" u="none" strike="noStrike" kern="1200" cap="none" spc="0" normalizeH="0" baseline="0" noProof="0" dirty="0" smtClean="0">
                <a:ln>
                  <a:noFill/>
                </a:ln>
                <a:solidFill>
                  <a:schemeClr val="tx1"/>
                </a:solidFill>
                <a:effectLst/>
                <a:uLnTx/>
                <a:uFillTx/>
                <a:latin typeface="Arial" pitchFamily="34" charset="0"/>
                <a:cs typeface="Arial" pitchFamily="34" charset="0"/>
              </a:rPr>
              <a:t>: perdita di porzioni di un gene</a:t>
            </a:r>
          </a:p>
          <a:p>
            <a:pPr marL="342900" marR="0" lvl="0" indent="-342900" defTabSz="914400" rtl="0" eaLnBrk="1" fontAlgn="auto" latinLnBrk="0" hangingPunct="1">
              <a:lnSpc>
                <a:spcPts val="2600"/>
              </a:lnSpc>
              <a:spcBef>
                <a:spcPct val="20000"/>
              </a:spcBef>
              <a:spcAft>
                <a:spcPts val="0"/>
              </a:spcAft>
              <a:buClrTx/>
              <a:buSzTx/>
              <a:buFont typeface="Arial" pitchFamily="34" charset="0"/>
              <a:buChar char="•"/>
              <a:tabLst/>
              <a:defRPr/>
            </a:pPr>
            <a:r>
              <a:rPr lang="it-IT" b="1" dirty="0" err="1" smtClean="0">
                <a:solidFill>
                  <a:srgbClr val="0070C0"/>
                </a:solidFill>
                <a:latin typeface="Arial" pitchFamily="34" charset="0"/>
                <a:cs typeface="Arial" pitchFamily="34" charset="0"/>
              </a:rPr>
              <a:t>Riarrangiamenti</a:t>
            </a:r>
            <a:r>
              <a:rPr lang="it-IT" dirty="0" smtClean="0">
                <a:latin typeface="Arial" pitchFamily="34" charset="0"/>
                <a:cs typeface="Arial" pitchFamily="34" charset="0"/>
              </a:rPr>
              <a:t>: fusione di porzioni di geni diversi in conseguenza di </a:t>
            </a:r>
            <a:r>
              <a:rPr lang="it-IT" dirty="0" err="1" smtClean="0">
                <a:latin typeface="Arial" pitchFamily="34" charset="0"/>
                <a:cs typeface="Arial" pitchFamily="34" charset="0"/>
              </a:rPr>
              <a:t>traslocazioni</a:t>
            </a:r>
            <a:r>
              <a:rPr lang="it-IT" dirty="0" smtClean="0">
                <a:latin typeface="Arial" pitchFamily="34" charset="0"/>
                <a:cs typeface="Arial" pitchFamily="34" charset="0"/>
              </a:rPr>
              <a:t> o inversioni cromosomiche con formazione di geni chimerici</a:t>
            </a:r>
            <a:endParaRPr kumimoji="0" lang="it-IT" i="0" u="none" strike="noStrike" kern="1200" cap="none" spc="0" normalizeH="0" baseline="0" noProof="0" dirty="0" smtClean="0">
              <a:ln>
                <a:noFill/>
              </a:ln>
              <a:solidFill>
                <a:schemeClr val="tx1"/>
              </a:solidFill>
              <a:effectLst/>
              <a:uLnTx/>
              <a:uFillTx/>
              <a:latin typeface="Arial" pitchFamily="34" charset="0"/>
              <a:cs typeface="Arial" pitchFamily="34" charset="0"/>
            </a:endParaRPr>
          </a:p>
          <a:p>
            <a:pPr marL="342900" marR="0" lvl="0" indent="-342900" defTabSz="914400" rtl="0" eaLnBrk="1" fontAlgn="auto" latinLnBrk="0" hangingPunct="1">
              <a:lnSpc>
                <a:spcPts val="2600"/>
              </a:lnSpc>
              <a:spcBef>
                <a:spcPct val="20000"/>
              </a:spcBef>
              <a:spcAft>
                <a:spcPts val="0"/>
              </a:spcAft>
              <a:buClrTx/>
              <a:buSzTx/>
              <a:buFont typeface="Arial" pitchFamily="34" charset="0"/>
              <a:buChar char="•"/>
              <a:tabLst/>
              <a:defRPr/>
            </a:pPr>
            <a:r>
              <a:rPr lang="it-IT" b="1" dirty="0" smtClean="0">
                <a:solidFill>
                  <a:srgbClr val="0070C0"/>
                </a:solidFill>
                <a:latin typeface="Arial" pitchFamily="34" charset="0"/>
                <a:cs typeface="Arial" pitchFamily="34" charset="0"/>
              </a:rPr>
              <a:t>“</a:t>
            </a:r>
            <a:r>
              <a:rPr lang="it-IT" b="1" dirty="0" err="1" smtClean="0">
                <a:solidFill>
                  <a:srgbClr val="0070C0"/>
                </a:solidFill>
                <a:latin typeface="Arial" pitchFamily="34" charset="0"/>
                <a:cs typeface="Arial" pitchFamily="34" charset="0"/>
              </a:rPr>
              <a:t>Frameshift</a:t>
            </a:r>
            <a:r>
              <a:rPr lang="it-IT" b="1" dirty="0" smtClean="0">
                <a:solidFill>
                  <a:srgbClr val="0070C0"/>
                </a:solidFill>
                <a:latin typeface="Arial" pitchFamily="34" charset="0"/>
                <a:cs typeface="Arial" pitchFamily="34" charset="0"/>
              </a:rPr>
              <a:t>”</a:t>
            </a:r>
            <a:r>
              <a:rPr lang="it-IT" dirty="0" smtClean="0">
                <a:latin typeface="Arial" pitchFamily="34" charset="0"/>
                <a:cs typeface="Arial" pitchFamily="34" charset="0"/>
              </a:rPr>
              <a:t>: </a:t>
            </a:r>
            <a:r>
              <a:rPr lang="it-IT" dirty="0" err="1" smtClean="0">
                <a:latin typeface="Arial" pitchFamily="34" charset="0"/>
                <a:cs typeface="Arial" pitchFamily="34" charset="0"/>
              </a:rPr>
              <a:t>microdelezioni</a:t>
            </a:r>
            <a:r>
              <a:rPr lang="it-IT" dirty="0" smtClean="0">
                <a:latin typeface="Arial" pitchFamily="34" charset="0"/>
                <a:cs typeface="Arial" pitchFamily="34" charset="0"/>
              </a:rPr>
              <a:t> </a:t>
            </a:r>
            <a:r>
              <a:rPr kumimoji="0" lang="it-IT" i="0" u="none" strike="noStrike" kern="1200" cap="none" spc="0" normalizeH="0" baseline="0" noProof="0" dirty="0" smtClean="0">
                <a:ln>
                  <a:noFill/>
                </a:ln>
                <a:solidFill>
                  <a:schemeClr val="tx1"/>
                </a:solidFill>
                <a:effectLst/>
                <a:uLnTx/>
                <a:uFillTx/>
                <a:latin typeface="Arial" pitchFamily="34" charset="0"/>
                <a:cs typeface="Arial" pitchFamily="34" charset="0"/>
              </a:rPr>
              <a:t>microinserzioni di basi in numero diverso da 3 o da un multiplo di 3</a:t>
            </a:r>
          </a:p>
          <a:p>
            <a:pPr marL="342900" marR="0" lvl="0" indent="-342900" defTabSz="914400" rtl="0" eaLnBrk="1" fontAlgn="auto" latinLnBrk="0" hangingPunct="1">
              <a:lnSpc>
                <a:spcPts val="2600"/>
              </a:lnSpc>
              <a:spcBef>
                <a:spcPct val="20000"/>
              </a:spcBef>
              <a:spcAft>
                <a:spcPts val="0"/>
              </a:spcAft>
              <a:buClrTx/>
              <a:buSzTx/>
              <a:buFont typeface="Arial" pitchFamily="34" charset="0"/>
              <a:buChar char="•"/>
              <a:tabLst/>
              <a:defRPr/>
            </a:pPr>
            <a:r>
              <a:rPr kumimoji="0" lang="it-IT" b="1" i="0" u="none" strike="noStrike" kern="1200" cap="none" spc="0" normalizeH="0" baseline="0" noProof="0" dirty="0" smtClean="0">
                <a:ln>
                  <a:noFill/>
                </a:ln>
                <a:solidFill>
                  <a:srgbClr val="0070C0"/>
                </a:solidFill>
                <a:effectLst/>
                <a:uLnTx/>
                <a:uFillTx/>
                <a:latin typeface="Arial" pitchFamily="34" charset="0"/>
                <a:cs typeface="Arial" pitchFamily="34" charset="0"/>
              </a:rPr>
              <a:t>“</a:t>
            </a:r>
            <a:r>
              <a:rPr kumimoji="0" lang="it-IT" b="1" i="0" u="none" strike="noStrike" kern="1200" cap="none" spc="0" normalizeH="0" baseline="0" noProof="0" dirty="0" err="1" smtClean="0">
                <a:ln>
                  <a:noFill/>
                </a:ln>
                <a:solidFill>
                  <a:srgbClr val="0070C0"/>
                </a:solidFill>
                <a:effectLst/>
                <a:uLnTx/>
                <a:uFillTx/>
                <a:latin typeface="Arial" pitchFamily="34" charset="0"/>
                <a:cs typeface="Arial" pitchFamily="34" charset="0"/>
              </a:rPr>
              <a:t>Missense</a:t>
            </a:r>
            <a:r>
              <a:rPr kumimoji="0" lang="it-IT" b="1" i="0" u="none" strike="noStrike" kern="1200" cap="none" spc="0" normalizeH="0" baseline="0" noProof="0" dirty="0" smtClean="0">
                <a:ln>
                  <a:noFill/>
                </a:ln>
                <a:solidFill>
                  <a:srgbClr val="0070C0"/>
                </a:solidFill>
                <a:effectLst/>
                <a:uLnTx/>
                <a:uFillTx/>
                <a:latin typeface="Arial" pitchFamily="34" charset="0"/>
                <a:cs typeface="Arial" pitchFamily="34" charset="0"/>
              </a:rPr>
              <a:t>”</a:t>
            </a:r>
            <a:r>
              <a:rPr kumimoji="0" lang="it-IT" i="0" u="none" strike="noStrike" kern="1200" cap="none" spc="0" normalizeH="0" baseline="0" noProof="0" dirty="0" smtClean="0">
                <a:ln>
                  <a:noFill/>
                </a:ln>
                <a:solidFill>
                  <a:schemeClr val="tx1"/>
                </a:solidFill>
                <a:effectLst/>
                <a:uLnTx/>
                <a:uFillTx/>
                <a:latin typeface="Arial" pitchFamily="34" charset="0"/>
                <a:cs typeface="Arial" pitchFamily="34" charset="0"/>
              </a:rPr>
              <a:t>: alterazione del codone con cambio amminoacido</a:t>
            </a:r>
          </a:p>
          <a:p>
            <a:pPr marL="342900" marR="0" lvl="0" indent="-342900" defTabSz="914400" rtl="0" eaLnBrk="1" fontAlgn="auto" latinLnBrk="0" hangingPunct="1">
              <a:lnSpc>
                <a:spcPts val="2600"/>
              </a:lnSpc>
              <a:spcBef>
                <a:spcPct val="20000"/>
              </a:spcBef>
              <a:spcAft>
                <a:spcPts val="0"/>
              </a:spcAft>
              <a:buClrTx/>
              <a:buSzTx/>
              <a:buFont typeface="Arial" pitchFamily="34" charset="0"/>
              <a:buChar char="•"/>
              <a:tabLst/>
              <a:defRPr/>
            </a:pPr>
            <a:r>
              <a:rPr lang="it-IT" b="1" dirty="0" smtClean="0">
                <a:solidFill>
                  <a:srgbClr val="0070C0"/>
                </a:solidFill>
                <a:latin typeface="Arial" pitchFamily="34" charset="0"/>
                <a:cs typeface="Arial" pitchFamily="34" charset="0"/>
              </a:rPr>
              <a:t>“Nonsense”</a:t>
            </a:r>
            <a:r>
              <a:rPr lang="it-IT" dirty="0" smtClean="0">
                <a:latin typeface="Arial" pitchFamily="34" charset="0"/>
                <a:cs typeface="Arial" pitchFamily="34" charset="0"/>
              </a:rPr>
              <a:t>: alterazione del codone in stop codon</a:t>
            </a:r>
          </a:p>
          <a:p>
            <a:pPr marL="342900" indent="-342900">
              <a:lnSpc>
                <a:spcPts val="2600"/>
              </a:lnSpc>
              <a:spcBef>
                <a:spcPct val="20000"/>
              </a:spcBef>
              <a:buFont typeface="Arial" pitchFamily="34" charset="0"/>
              <a:buChar char="•"/>
              <a:defRPr/>
            </a:pPr>
            <a:r>
              <a:rPr lang="it-IT" b="1" dirty="0" smtClean="0">
                <a:solidFill>
                  <a:srgbClr val="0070C0"/>
                </a:solidFill>
                <a:latin typeface="Arial" pitchFamily="34" charset="0"/>
                <a:cs typeface="Arial" pitchFamily="34" charset="0"/>
              </a:rPr>
              <a:t>“</a:t>
            </a:r>
            <a:r>
              <a:rPr lang="it-IT" b="1" dirty="0" err="1" smtClean="0">
                <a:solidFill>
                  <a:srgbClr val="0070C0"/>
                </a:solidFill>
                <a:latin typeface="Arial" pitchFamily="34" charset="0"/>
                <a:cs typeface="Arial" pitchFamily="34" charset="0"/>
              </a:rPr>
              <a:t>Readout</a:t>
            </a:r>
            <a:r>
              <a:rPr lang="it-IT" b="1" dirty="0" smtClean="0">
                <a:solidFill>
                  <a:srgbClr val="0070C0"/>
                </a:solidFill>
                <a:latin typeface="Arial" pitchFamily="34" charset="0"/>
                <a:cs typeface="Arial" pitchFamily="34" charset="0"/>
              </a:rPr>
              <a:t>”</a:t>
            </a:r>
            <a:r>
              <a:rPr lang="it-IT" dirty="0" smtClean="0">
                <a:latin typeface="Arial" pitchFamily="34" charset="0"/>
                <a:cs typeface="Arial" pitchFamily="34" charset="0"/>
              </a:rPr>
              <a:t>: perdita dello stop codon</a:t>
            </a:r>
          </a:p>
          <a:p>
            <a:pPr marL="342900" marR="0" lvl="0" indent="-342900" defTabSz="914400" rtl="0" eaLnBrk="1" fontAlgn="auto" latinLnBrk="0" hangingPunct="1">
              <a:lnSpc>
                <a:spcPts val="2600"/>
              </a:lnSpc>
              <a:spcBef>
                <a:spcPct val="20000"/>
              </a:spcBef>
              <a:spcAft>
                <a:spcPts val="0"/>
              </a:spcAft>
              <a:buClrTx/>
              <a:buSzTx/>
              <a:tabLst/>
              <a:defRPr/>
            </a:pPr>
            <a:endParaRPr kumimoji="0" lang="it-IT" i="0" u="none" strike="noStrike" kern="1200" cap="none" spc="0" normalizeH="0" baseline="0" noProof="0" dirty="0" smtClean="0">
              <a:ln>
                <a:noFill/>
              </a:ln>
              <a:solidFill>
                <a:schemeClr val="tx1"/>
              </a:solidFill>
              <a:effectLst/>
              <a:uLnTx/>
              <a:uFillTx/>
              <a:latin typeface="Arial" pitchFamily="34" charset="0"/>
              <a:cs typeface="Arial" pitchFamily="34" charset="0"/>
            </a:endParaRPr>
          </a:p>
          <a:p>
            <a:pPr marL="342900" marR="0" lvl="0" indent="-342900" defTabSz="914400" rtl="0" eaLnBrk="1" fontAlgn="auto" latinLnBrk="0" hangingPunct="1">
              <a:lnSpc>
                <a:spcPts val="2600"/>
              </a:lnSpc>
              <a:spcBef>
                <a:spcPct val="20000"/>
              </a:spcBef>
              <a:spcAft>
                <a:spcPts val="0"/>
              </a:spcAft>
              <a:buClrTx/>
              <a:buSzTx/>
              <a:buFont typeface="Arial" pitchFamily="34" charset="0"/>
              <a:buNone/>
              <a:tabLst/>
              <a:defRPr/>
            </a:pPr>
            <a:r>
              <a:rPr kumimoji="0" lang="it-IT" i="0" u="none" strike="noStrike" kern="1200" cap="none" spc="0" normalizeH="0" baseline="0" noProof="0" dirty="0" smtClean="0">
                <a:ln>
                  <a:noFill/>
                </a:ln>
                <a:solidFill>
                  <a:schemeClr val="tx1"/>
                </a:solidFill>
                <a:effectLst/>
                <a:uLnTx/>
                <a:uFillTx/>
                <a:latin typeface="Arial" pitchFamily="34" charset="0"/>
                <a:cs typeface="Arial" pitchFamily="34" charset="0"/>
              </a:rPr>
              <a:t>	</a:t>
            </a:r>
          </a:p>
          <a:p>
            <a:pPr marL="342900" marR="0" lvl="0" indent="-342900" defTabSz="914400" rtl="0" eaLnBrk="1" fontAlgn="auto" latinLnBrk="0" hangingPunct="1">
              <a:lnSpc>
                <a:spcPts val="2600"/>
              </a:lnSpc>
              <a:spcBef>
                <a:spcPct val="20000"/>
              </a:spcBef>
              <a:spcAft>
                <a:spcPts val="0"/>
              </a:spcAft>
              <a:buClrTx/>
              <a:buSzTx/>
              <a:buFont typeface="Arial" pitchFamily="34" charset="0"/>
              <a:buChar char="•"/>
              <a:tabLst/>
              <a:defRPr/>
            </a:pPr>
            <a:endParaRPr kumimoji="0" lang="it-IT" i="0" u="none" strike="noStrike" kern="1200" cap="none" spc="0" normalizeH="0" baseline="0" noProof="0" dirty="0" smtClean="0">
              <a:ln>
                <a:noFill/>
              </a:ln>
              <a:solidFill>
                <a:schemeClr val="tx1"/>
              </a:solidFill>
              <a:effectLst/>
              <a:uLnTx/>
              <a:uFillTx/>
              <a:latin typeface="Arial" pitchFamily="34" charset="0"/>
              <a:cs typeface="Arial" pitchFamily="34" charset="0"/>
            </a:endParaRPr>
          </a:p>
        </p:txBody>
      </p:sp>
      <p:pic>
        <p:nvPicPr>
          <p:cNvPr id="1028" name="Picture 4" descr="http://upload.wikimedia.org/wikipedia/commons/1/16/Types_of_mutations_01.png">
            <a:hlinkClick r:id="rId4"/>
          </p:cNvPr>
          <p:cNvPicPr>
            <a:picLocks noChangeAspect="1" noChangeArrowheads="1"/>
          </p:cNvPicPr>
          <p:nvPr/>
        </p:nvPicPr>
        <p:blipFill>
          <a:blip r:embed="rId5" cstate="print"/>
          <a:srcRect l="14027" t="74650" r="164"/>
          <a:stretch>
            <a:fillRect/>
          </a:stretch>
        </p:blipFill>
        <p:spPr bwMode="auto">
          <a:xfrm>
            <a:off x="4502199" y="5517232"/>
            <a:ext cx="4174257" cy="455859"/>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txBox="1">
            <a:spLocks/>
          </p:cNvSpPr>
          <p:nvPr/>
        </p:nvSpPr>
        <p:spPr>
          <a:xfrm>
            <a:off x="457200" y="1279301"/>
            <a:ext cx="8229600" cy="4525963"/>
          </a:xfrm>
          <a:prstGeom prst="rect">
            <a:avLst/>
          </a:prstGeom>
        </p:spPr>
        <p:txBody>
          <a:bodyPr>
            <a:noAutofit/>
          </a:bodyPr>
          <a:lstStyle/>
          <a:p>
            <a:pPr marL="342900" marR="0" lvl="0" indent="-342900" algn="l" defTabSz="914400" rtl="0" eaLnBrk="1" fontAlgn="auto" latinLnBrk="0" hangingPunct="1">
              <a:lnSpc>
                <a:spcPts val="2400"/>
              </a:lnSpc>
              <a:spcBef>
                <a:spcPct val="20000"/>
              </a:spcBef>
              <a:spcAft>
                <a:spcPts val="0"/>
              </a:spcAft>
              <a:buClrTx/>
              <a:buSzTx/>
              <a:buFont typeface="Arial" pitchFamily="34" charset="0"/>
              <a:buChar char="•"/>
              <a:tabLst/>
              <a:defRPr/>
            </a:pPr>
            <a:r>
              <a:rPr kumimoji="0" lang="it-IT" sz="2400" b="1" i="0" u="none" strike="noStrike" kern="1200" cap="none" spc="0" normalizeH="0" baseline="0" noProof="0" dirty="0" smtClean="0">
                <a:ln>
                  <a:noFill/>
                </a:ln>
                <a:solidFill>
                  <a:schemeClr val="tx1"/>
                </a:solidFill>
                <a:effectLst/>
                <a:uLnTx/>
                <a:uFillTx/>
                <a:latin typeface="Arial" pitchFamily="34" charset="0"/>
                <a:cs typeface="Arial" pitchFamily="34" charset="0"/>
              </a:rPr>
              <a:t>Caratterizzazione</a:t>
            </a:r>
            <a:r>
              <a:rPr kumimoji="0" lang="it-IT" sz="2400" b="1" i="0" u="none" strike="noStrike" kern="1200" cap="none" spc="0" normalizeH="0" noProof="0" dirty="0" smtClean="0">
                <a:ln>
                  <a:noFill/>
                </a:ln>
                <a:solidFill>
                  <a:schemeClr val="tx1"/>
                </a:solidFill>
                <a:effectLst/>
                <a:uLnTx/>
                <a:uFillTx/>
                <a:latin typeface="Arial" pitchFamily="34" charset="0"/>
                <a:cs typeface="Arial" pitchFamily="34" charset="0"/>
              </a:rPr>
              <a:t> clinica dettagliata</a:t>
            </a:r>
          </a:p>
          <a:p>
            <a:pPr marL="342900" marR="0" lvl="0" indent="-342900" algn="l" defTabSz="914400" rtl="0" eaLnBrk="1" fontAlgn="auto" latinLnBrk="0" hangingPunct="1">
              <a:lnSpc>
                <a:spcPts val="2400"/>
              </a:lnSpc>
              <a:spcBef>
                <a:spcPct val="20000"/>
              </a:spcBef>
              <a:spcAft>
                <a:spcPts val="0"/>
              </a:spcAft>
              <a:buClrTx/>
              <a:buSzTx/>
              <a:tabLst/>
              <a:defRPr/>
            </a:pPr>
            <a:r>
              <a:rPr lang="it-IT" sz="2400" dirty="0">
                <a:latin typeface="Arial" pitchFamily="34" charset="0"/>
                <a:cs typeface="Arial" pitchFamily="34" charset="0"/>
              </a:rPr>
              <a:t>	</a:t>
            </a:r>
            <a:r>
              <a:rPr lang="it-IT" dirty="0" smtClean="0">
                <a:latin typeface="Arial" pitchFamily="34" charset="0"/>
                <a:cs typeface="Arial" pitchFamily="34" charset="0"/>
              </a:rPr>
              <a:t>Stabilire fenotipo ed eterogeneità genetica. </a:t>
            </a:r>
            <a:r>
              <a:rPr kumimoji="0" lang="it-IT" b="0" i="0" u="none" strike="noStrike" kern="1200" cap="none" spc="0" normalizeH="0" noProof="0" dirty="0" smtClean="0">
                <a:ln>
                  <a:noFill/>
                </a:ln>
                <a:solidFill>
                  <a:schemeClr val="tx1"/>
                </a:solidFill>
                <a:effectLst/>
                <a:uLnTx/>
                <a:uFillTx/>
                <a:latin typeface="Arial" pitchFamily="34" charset="0"/>
                <a:cs typeface="Arial" pitchFamily="34" charset="0"/>
              </a:rPr>
              <a:t>Sulla base del fenotipo considerare i possibili geni candidati</a:t>
            </a:r>
            <a:endParaRPr kumimoji="0" lang="it-IT" sz="1600" b="0" i="0" u="none" strike="noStrike" kern="1200" cap="none" spc="0" normalizeH="0" noProof="0" dirty="0" smtClean="0">
              <a:ln>
                <a:noFill/>
              </a:ln>
              <a:solidFill>
                <a:schemeClr val="tx1"/>
              </a:solidFill>
              <a:effectLst/>
              <a:uLnTx/>
              <a:uFillTx/>
              <a:latin typeface="Arial" pitchFamily="34" charset="0"/>
              <a:cs typeface="Arial" pitchFamily="34" charset="0"/>
            </a:endParaRPr>
          </a:p>
          <a:p>
            <a:pPr marL="342900" marR="0" lvl="0" indent="-342900" algn="l" defTabSz="914400" rtl="0" eaLnBrk="1" fontAlgn="auto" latinLnBrk="0" hangingPunct="1">
              <a:lnSpc>
                <a:spcPts val="2400"/>
              </a:lnSpc>
              <a:spcBef>
                <a:spcPct val="20000"/>
              </a:spcBef>
              <a:spcAft>
                <a:spcPts val="0"/>
              </a:spcAft>
              <a:buClrTx/>
              <a:buSzTx/>
              <a:buFont typeface="Arial" pitchFamily="34" charset="0"/>
              <a:buChar char="•"/>
              <a:tabLst/>
              <a:defRPr/>
            </a:pPr>
            <a:r>
              <a:rPr lang="it-IT" sz="2400" b="1" baseline="0" dirty="0" smtClean="0">
                <a:latin typeface="Arial" pitchFamily="34" charset="0"/>
                <a:cs typeface="Arial" pitchFamily="34" charset="0"/>
              </a:rPr>
              <a:t>Ci</a:t>
            </a:r>
            <a:r>
              <a:rPr lang="it-IT" sz="2400" b="1" dirty="0" smtClean="0">
                <a:latin typeface="Arial" pitchFamily="34" charset="0"/>
                <a:cs typeface="Arial" pitchFamily="34" charset="0"/>
              </a:rPr>
              <a:t> sono </a:t>
            </a:r>
            <a:r>
              <a:rPr lang="it-IT" sz="2400" b="1" dirty="0" err="1" smtClean="0">
                <a:latin typeface="Arial" pitchFamily="34" charset="0"/>
                <a:cs typeface="Arial" pitchFamily="34" charset="0"/>
              </a:rPr>
              <a:t>riarrangiamenti</a:t>
            </a:r>
            <a:r>
              <a:rPr lang="it-IT" sz="2400" b="1" dirty="0" smtClean="0">
                <a:latin typeface="Arial" pitchFamily="34" charset="0"/>
                <a:cs typeface="Arial" pitchFamily="34" charset="0"/>
              </a:rPr>
              <a:t> o </a:t>
            </a:r>
            <a:r>
              <a:rPr lang="it-IT" sz="2400" b="1" dirty="0" err="1" smtClean="0">
                <a:latin typeface="Arial" pitchFamily="34" charset="0"/>
                <a:cs typeface="Arial" pitchFamily="34" charset="0"/>
              </a:rPr>
              <a:t>delezioni</a:t>
            </a:r>
            <a:r>
              <a:rPr lang="it-IT" sz="2400" b="1" dirty="0" smtClean="0">
                <a:latin typeface="Arial" pitchFamily="34" charset="0"/>
                <a:cs typeface="Arial" pitchFamily="34" charset="0"/>
              </a:rPr>
              <a:t> maggiori?</a:t>
            </a:r>
          </a:p>
          <a:p>
            <a:pPr marL="342900" marR="0" lvl="0" indent="-342900" algn="l" defTabSz="914400" rtl="0" eaLnBrk="1" fontAlgn="auto" latinLnBrk="0" hangingPunct="1">
              <a:lnSpc>
                <a:spcPts val="2400"/>
              </a:lnSpc>
              <a:spcBef>
                <a:spcPct val="20000"/>
              </a:spcBef>
              <a:spcAft>
                <a:spcPts val="0"/>
              </a:spcAft>
              <a:buClrTx/>
              <a:buSzTx/>
              <a:tabLst/>
              <a:defRPr/>
            </a:pPr>
            <a:r>
              <a:rPr lang="it-IT" sz="2400" dirty="0">
                <a:latin typeface="Arial" pitchFamily="34" charset="0"/>
                <a:cs typeface="Arial" pitchFamily="34" charset="0"/>
              </a:rPr>
              <a:t>	</a:t>
            </a:r>
            <a:r>
              <a:rPr lang="it-IT" dirty="0" smtClean="0">
                <a:latin typeface="Arial" pitchFamily="34" charset="0"/>
                <a:cs typeface="Arial" pitchFamily="34" charset="0"/>
              </a:rPr>
              <a:t>Citogenetica o FISH. </a:t>
            </a:r>
            <a:r>
              <a:rPr lang="it-IT" dirty="0" err="1" smtClean="0">
                <a:latin typeface="Arial" pitchFamily="34" charset="0"/>
                <a:cs typeface="Arial" pitchFamily="34" charset="0"/>
              </a:rPr>
              <a:t>Southern</a:t>
            </a:r>
            <a:r>
              <a:rPr lang="it-IT" dirty="0" smtClean="0">
                <a:latin typeface="Arial" pitchFamily="34" charset="0"/>
                <a:cs typeface="Arial" pitchFamily="34" charset="0"/>
              </a:rPr>
              <a:t> </a:t>
            </a:r>
            <a:r>
              <a:rPr lang="it-IT" dirty="0" err="1" smtClean="0">
                <a:latin typeface="Arial" pitchFamily="34" charset="0"/>
                <a:cs typeface="Arial" pitchFamily="34" charset="0"/>
              </a:rPr>
              <a:t>blot</a:t>
            </a:r>
            <a:r>
              <a:rPr lang="it-IT" dirty="0" smtClean="0">
                <a:latin typeface="Arial" pitchFamily="34" charset="0"/>
                <a:cs typeface="Arial" pitchFamily="34" charset="0"/>
              </a:rPr>
              <a:t>. </a:t>
            </a:r>
            <a:r>
              <a:rPr lang="it-IT" dirty="0" err="1" smtClean="0">
                <a:latin typeface="Arial" pitchFamily="34" charset="0"/>
                <a:cs typeface="Arial" pitchFamily="34" charset="0"/>
              </a:rPr>
              <a:t>Genotipizzazione</a:t>
            </a:r>
            <a:endParaRPr lang="it-IT" sz="1600" dirty="0" smtClean="0">
              <a:latin typeface="Arial" pitchFamily="34" charset="0"/>
              <a:cs typeface="Arial" pitchFamily="34" charset="0"/>
            </a:endParaRPr>
          </a:p>
          <a:p>
            <a:pPr marL="342900" marR="0" lvl="0" indent="-342900" algn="l" defTabSz="914400" rtl="0" eaLnBrk="1" fontAlgn="auto" latinLnBrk="0" hangingPunct="1">
              <a:lnSpc>
                <a:spcPts val="2400"/>
              </a:lnSpc>
              <a:spcBef>
                <a:spcPct val="20000"/>
              </a:spcBef>
              <a:spcAft>
                <a:spcPts val="0"/>
              </a:spcAft>
              <a:buClrTx/>
              <a:buSzTx/>
              <a:buFont typeface="Arial" pitchFamily="34" charset="0"/>
              <a:buChar char="•"/>
              <a:tabLst/>
              <a:defRPr/>
            </a:pPr>
            <a:r>
              <a:rPr kumimoji="0" lang="it-IT" sz="2400" b="1" i="0" u="none" strike="noStrike" kern="1200" cap="none" spc="0" normalizeH="0" baseline="0" noProof="0" dirty="0" smtClean="0">
                <a:ln>
                  <a:noFill/>
                </a:ln>
                <a:solidFill>
                  <a:schemeClr val="tx1"/>
                </a:solidFill>
                <a:effectLst/>
                <a:uLnTx/>
                <a:uFillTx/>
                <a:latin typeface="Arial" pitchFamily="34" charset="0"/>
                <a:cs typeface="Arial" pitchFamily="34" charset="0"/>
              </a:rPr>
              <a:t>Disordini causati da un gene sconosciuto</a:t>
            </a:r>
          </a:p>
          <a:p>
            <a:pPr marL="342900" marR="0" lvl="0" indent="-342900" algn="l" defTabSz="914400" rtl="0" eaLnBrk="1" fontAlgn="auto" latinLnBrk="0" hangingPunct="1">
              <a:lnSpc>
                <a:spcPts val="2400"/>
              </a:lnSpc>
              <a:spcBef>
                <a:spcPct val="20000"/>
              </a:spcBef>
              <a:spcAft>
                <a:spcPts val="0"/>
              </a:spcAft>
              <a:buClrTx/>
              <a:buSzTx/>
              <a:tabLst/>
              <a:defRPr/>
            </a:pPr>
            <a:r>
              <a:rPr lang="it-IT" sz="2400" dirty="0">
                <a:latin typeface="Arial" pitchFamily="34" charset="0"/>
                <a:cs typeface="Arial" pitchFamily="34" charset="0"/>
              </a:rPr>
              <a:t>	</a:t>
            </a:r>
            <a:r>
              <a:rPr lang="it-IT" dirty="0" smtClean="0">
                <a:latin typeface="Arial" pitchFamily="34" charset="0"/>
                <a:cs typeface="Arial" pitchFamily="34" charset="0"/>
              </a:rPr>
              <a:t>Analisi di </a:t>
            </a:r>
            <a:r>
              <a:rPr lang="it-IT" dirty="0" err="1" smtClean="0">
                <a:latin typeface="Arial" pitchFamily="34" charset="0"/>
                <a:cs typeface="Arial" pitchFamily="34" charset="0"/>
              </a:rPr>
              <a:t>linkage</a:t>
            </a:r>
            <a:r>
              <a:rPr lang="it-IT" dirty="0" smtClean="0">
                <a:latin typeface="Arial" pitchFamily="34" charset="0"/>
                <a:cs typeface="Arial" pitchFamily="34" charset="0"/>
              </a:rPr>
              <a:t> utilizzando gli </a:t>
            </a:r>
            <a:r>
              <a:rPr lang="it-IT" dirty="0" err="1" smtClean="0">
                <a:latin typeface="Arial" pitchFamily="34" charset="0"/>
                <a:cs typeface="Arial" pitchFamily="34" charset="0"/>
              </a:rPr>
              <a:t>SNPs</a:t>
            </a:r>
            <a:r>
              <a:rPr lang="it-IT" dirty="0" smtClean="0">
                <a:latin typeface="Arial" pitchFamily="34" charset="0"/>
                <a:cs typeface="Arial" pitchFamily="34" charset="0"/>
              </a:rPr>
              <a:t>. Clonaggio del gene candidato</a:t>
            </a:r>
            <a:endParaRPr kumimoji="0" lang="it-IT" sz="2400" b="0" i="0" u="none" strike="noStrike" kern="1200" cap="none" spc="0" normalizeH="0" baseline="0" noProof="0" dirty="0" smtClean="0">
              <a:ln>
                <a:noFill/>
              </a:ln>
              <a:solidFill>
                <a:schemeClr val="tx1"/>
              </a:solidFill>
              <a:effectLst/>
              <a:uLnTx/>
              <a:uFillTx/>
              <a:latin typeface="Arial" pitchFamily="34" charset="0"/>
              <a:cs typeface="Arial" pitchFamily="34" charset="0"/>
            </a:endParaRPr>
          </a:p>
          <a:p>
            <a:pPr marL="342900" marR="0" lvl="0" indent="-342900" algn="l" defTabSz="914400" rtl="0" eaLnBrk="1" fontAlgn="auto" latinLnBrk="0" hangingPunct="1">
              <a:lnSpc>
                <a:spcPts val="2400"/>
              </a:lnSpc>
              <a:spcBef>
                <a:spcPct val="20000"/>
              </a:spcBef>
              <a:spcAft>
                <a:spcPts val="0"/>
              </a:spcAft>
              <a:buClrTx/>
              <a:buSzTx/>
              <a:buFont typeface="Arial" pitchFamily="34" charset="0"/>
              <a:buChar char="•"/>
              <a:tabLst/>
              <a:defRPr/>
            </a:pPr>
            <a:r>
              <a:rPr lang="it-IT" sz="2400" b="1" dirty="0" smtClean="0">
                <a:latin typeface="Arial" pitchFamily="34" charset="0"/>
                <a:cs typeface="Arial" pitchFamily="34" charset="0"/>
              </a:rPr>
              <a:t>Piccole </a:t>
            </a:r>
            <a:r>
              <a:rPr lang="it-IT" sz="2400" b="1" dirty="0" err="1" smtClean="0">
                <a:latin typeface="Arial" pitchFamily="34" charset="0"/>
                <a:cs typeface="Arial" pitchFamily="34" charset="0"/>
              </a:rPr>
              <a:t>delezioni</a:t>
            </a:r>
            <a:r>
              <a:rPr lang="it-IT" sz="2400" b="1" dirty="0" smtClean="0">
                <a:latin typeface="Arial" pitchFamily="34" charset="0"/>
                <a:cs typeface="Arial" pitchFamily="34" charset="0"/>
              </a:rPr>
              <a:t> o mutazioni puntiformi</a:t>
            </a:r>
          </a:p>
          <a:p>
            <a:pPr marL="342900" marR="0" lvl="0" indent="-342900" algn="l" defTabSz="914400" rtl="0" eaLnBrk="1" fontAlgn="auto" latinLnBrk="0" hangingPunct="1">
              <a:lnSpc>
                <a:spcPts val="2400"/>
              </a:lnSpc>
              <a:spcBef>
                <a:spcPct val="20000"/>
              </a:spcBef>
              <a:spcAft>
                <a:spcPts val="0"/>
              </a:spcAft>
              <a:buClrTx/>
              <a:buSzTx/>
              <a:tabLst/>
              <a:defRPr/>
            </a:pPr>
            <a:r>
              <a:rPr lang="it-IT" sz="2400" dirty="0">
                <a:latin typeface="Arial" pitchFamily="34" charset="0"/>
                <a:cs typeface="Arial" pitchFamily="34" charset="0"/>
              </a:rPr>
              <a:t>	</a:t>
            </a:r>
            <a:r>
              <a:rPr lang="it-IT" dirty="0" smtClean="0">
                <a:latin typeface="Arial" pitchFamily="34" charset="0"/>
                <a:cs typeface="Arial" pitchFamily="34" charset="0"/>
              </a:rPr>
              <a:t>Ricerca mutazioni con </a:t>
            </a:r>
            <a:r>
              <a:rPr lang="it-IT" dirty="0" err="1" smtClean="0">
                <a:latin typeface="Arial" pitchFamily="34" charset="0"/>
                <a:cs typeface="Arial" pitchFamily="34" charset="0"/>
              </a:rPr>
              <a:t>sequenziamento</a:t>
            </a:r>
            <a:r>
              <a:rPr lang="it-IT" dirty="0" smtClean="0">
                <a:latin typeface="Arial" pitchFamily="34" charset="0"/>
                <a:cs typeface="Arial" pitchFamily="34" charset="0"/>
              </a:rPr>
              <a:t> diretto, SSCP, DGGE, D-HPLC</a:t>
            </a:r>
            <a:endParaRPr lang="it-IT" sz="2400" dirty="0" smtClean="0">
              <a:latin typeface="Arial" pitchFamily="34" charset="0"/>
              <a:cs typeface="Arial" pitchFamily="34" charset="0"/>
            </a:endParaRPr>
          </a:p>
          <a:p>
            <a:pPr marL="342900" marR="0" lvl="0" indent="-342900" algn="l" defTabSz="914400" rtl="0" eaLnBrk="1" fontAlgn="auto" latinLnBrk="0" hangingPunct="1">
              <a:lnSpc>
                <a:spcPts val="2400"/>
              </a:lnSpc>
              <a:spcBef>
                <a:spcPct val="20000"/>
              </a:spcBef>
              <a:spcAft>
                <a:spcPts val="0"/>
              </a:spcAft>
              <a:buClrTx/>
              <a:buSzTx/>
              <a:buFont typeface="Arial" pitchFamily="34" charset="0"/>
              <a:buChar char="•"/>
              <a:tabLst/>
              <a:defRPr/>
            </a:pPr>
            <a:r>
              <a:rPr kumimoji="0" lang="it-IT" sz="2400" b="1" i="0" u="none" strike="noStrike" kern="1200" cap="none" spc="0" normalizeH="0" baseline="0" noProof="0" dirty="0" smtClean="0">
                <a:ln>
                  <a:noFill/>
                </a:ln>
                <a:solidFill>
                  <a:schemeClr val="tx1"/>
                </a:solidFill>
                <a:effectLst/>
                <a:uLnTx/>
                <a:uFillTx/>
                <a:latin typeface="Arial" pitchFamily="34" charset="0"/>
                <a:cs typeface="Arial" pitchFamily="34" charset="0"/>
              </a:rPr>
              <a:t>La mutazione altera una funzione nota della proteina?</a:t>
            </a:r>
          </a:p>
          <a:p>
            <a:pPr marL="342900" marR="0" lvl="0" indent="-342900" algn="l" defTabSz="914400" rtl="0" eaLnBrk="1" fontAlgn="auto" latinLnBrk="0" hangingPunct="1">
              <a:lnSpc>
                <a:spcPts val="2400"/>
              </a:lnSpc>
              <a:spcBef>
                <a:spcPct val="20000"/>
              </a:spcBef>
              <a:spcAft>
                <a:spcPts val="0"/>
              </a:spcAft>
              <a:buClrTx/>
              <a:buSzTx/>
              <a:tabLst/>
              <a:defRPr/>
            </a:pPr>
            <a:r>
              <a:rPr lang="it-IT" sz="2400" dirty="0">
                <a:latin typeface="Arial" pitchFamily="34" charset="0"/>
                <a:cs typeface="Arial" pitchFamily="34" charset="0"/>
              </a:rPr>
              <a:t>	</a:t>
            </a:r>
            <a:r>
              <a:rPr lang="it-IT" dirty="0" smtClean="0">
                <a:latin typeface="Arial" pitchFamily="34" charset="0"/>
                <a:cs typeface="Arial" pitchFamily="34" charset="0"/>
              </a:rPr>
              <a:t>Analisi in vitro e in vivo della proteina mutata</a:t>
            </a:r>
            <a:endParaRPr kumimoji="0" lang="it-IT" sz="2400" b="0" i="0" u="none" strike="noStrike" kern="1200" cap="none" spc="0" normalizeH="0" baseline="0" noProof="0" dirty="0" smtClean="0">
              <a:ln>
                <a:noFill/>
              </a:ln>
              <a:solidFill>
                <a:schemeClr val="tx1"/>
              </a:solidFill>
              <a:effectLst/>
              <a:uLnTx/>
              <a:uFillTx/>
              <a:latin typeface="Arial" pitchFamily="34" charset="0"/>
              <a:cs typeface="Arial" pitchFamily="34" charset="0"/>
            </a:endParaRPr>
          </a:p>
          <a:p>
            <a:pPr marL="342900" marR="0" lvl="0" indent="-342900" algn="l" defTabSz="914400" rtl="0" eaLnBrk="1" fontAlgn="auto" latinLnBrk="0" hangingPunct="1">
              <a:lnSpc>
                <a:spcPts val="2400"/>
              </a:lnSpc>
              <a:spcBef>
                <a:spcPct val="20000"/>
              </a:spcBef>
              <a:spcAft>
                <a:spcPts val="0"/>
              </a:spcAft>
              <a:buClrTx/>
              <a:buSzTx/>
              <a:buFont typeface="Arial" pitchFamily="34" charset="0"/>
              <a:buChar char="•"/>
              <a:tabLst/>
              <a:defRPr/>
            </a:pPr>
            <a:r>
              <a:rPr lang="it-IT" sz="2400" b="1" dirty="0" smtClean="0">
                <a:latin typeface="Arial" pitchFamily="34" charset="0"/>
                <a:cs typeface="Arial" pitchFamily="34" charset="0"/>
              </a:rPr>
              <a:t>Implicazioni terapeutiche</a:t>
            </a:r>
            <a:endParaRPr kumimoji="0" lang="it-IT" sz="2400" b="1" i="0" u="none" strike="noStrike" kern="1200" cap="none" spc="0" normalizeH="0" baseline="0" noProof="0" dirty="0" smtClean="0">
              <a:ln>
                <a:noFill/>
              </a:ln>
              <a:solidFill>
                <a:schemeClr val="tx1"/>
              </a:solidFill>
              <a:effectLst/>
              <a:uLnTx/>
              <a:uFillTx/>
              <a:latin typeface="Arial" pitchFamily="34" charset="0"/>
              <a:cs typeface="Arial" pitchFamily="34" charset="0"/>
            </a:endParaRPr>
          </a:p>
          <a:p>
            <a:pPr marL="342900" marR="0" lvl="0" indent="-342900" algn="l" defTabSz="914400" rtl="0" eaLnBrk="1" fontAlgn="auto" latinLnBrk="0" hangingPunct="1">
              <a:lnSpc>
                <a:spcPts val="2400"/>
              </a:lnSpc>
              <a:spcBef>
                <a:spcPct val="20000"/>
              </a:spcBef>
              <a:spcAft>
                <a:spcPts val="0"/>
              </a:spcAft>
              <a:buClrTx/>
              <a:buSzTx/>
              <a:tabLst/>
              <a:defRPr/>
            </a:pPr>
            <a:r>
              <a:rPr kumimoji="0" lang="it-IT" sz="2400" b="0" i="0" u="none" strike="noStrike" kern="1200" cap="none" spc="0" normalizeH="0" baseline="0" noProof="0" dirty="0" smtClean="0">
                <a:ln>
                  <a:noFill/>
                </a:ln>
                <a:solidFill>
                  <a:schemeClr val="tx1"/>
                </a:solidFill>
                <a:effectLst/>
                <a:uLnTx/>
                <a:uFillTx/>
                <a:latin typeface="Arial" pitchFamily="34" charset="0"/>
                <a:cs typeface="Arial" pitchFamily="34" charset="0"/>
              </a:rPr>
              <a:t>	</a:t>
            </a:r>
            <a:r>
              <a:rPr kumimoji="0" lang="it-IT" b="0" i="0" u="none" strike="noStrike" kern="1200" cap="none" spc="0" normalizeH="0" baseline="0" noProof="0" dirty="0" err="1" smtClean="0">
                <a:ln>
                  <a:noFill/>
                </a:ln>
                <a:solidFill>
                  <a:schemeClr val="tx1"/>
                </a:solidFill>
                <a:effectLst/>
                <a:uLnTx/>
                <a:uFillTx/>
                <a:latin typeface="Arial" pitchFamily="34" charset="0"/>
                <a:cs typeface="Arial" pitchFamily="34" charset="0"/>
              </a:rPr>
              <a:t>Counseling</a:t>
            </a:r>
            <a:r>
              <a:rPr kumimoji="0" lang="it-IT" b="0" i="0" u="none" strike="noStrike" kern="1200" cap="none" spc="0" normalizeH="0" baseline="0" noProof="0" dirty="0" smtClean="0">
                <a:ln>
                  <a:noFill/>
                </a:ln>
                <a:solidFill>
                  <a:schemeClr val="tx1"/>
                </a:solidFill>
                <a:effectLst/>
                <a:uLnTx/>
                <a:uFillTx/>
                <a:latin typeface="Arial" pitchFamily="34" charset="0"/>
                <a:cs typeface="Arial" pitchFamily="34" charset="0"/>
              </a:rPr>
              <a:t> genetico. Altri interventi</a:t>
            </a:r>
            <a:endParaRPr kumimoji="0" lang="it-IT" sz="2400" b="0" i="0" u="none" strike="noStrike" kern="1200" cap="none" spc="0" normalizeH="0" baseline="0" noProof="0" dirty="0" smtClean="0">
              <a:ln>
                <a:noFill/>
              </a:ln>
              <a:solidFill>
                <a:schemeClr val="tx1"/>
              </a:solidFill>
              <a:effectLst/>
              <a:uLnTx/>
              <a:uFillTx/>
              <a:latin typeface="Arial" pitchFamily="34" charset="0"/>
              <a:cs typeface="Arial" pitchFamily="34" charset="0"/>
            </a:endParaRPr>
          </a:p>
        </p:txBody>
      </p:sp>
      <p:sp>
        <p:nvSpPr>
          <p:cNvPr id="4" name="Titolo 1"/>
          <p:cNvSpPr txBox="1">
            <a:spLocks/>
          </p:cNvSpPr>
          <p:nvPr/>
        </p:nvSpPr>
        <p:spPr>
          <a:xfrm>
            <a:off x="685800" y="116632"/>
            <a:ext cx="7772400" cy="936104"/>
          </a:xfrm>
          <a:prstGeom prst="rect">
            <a:avLst/>
          </a:prstGeom>
        </p:spPr>
        <p:txBody>
          <a:bodyPr>
            <a:noAutofit/>
          </a:bodyPr>
          <a:lstStyle/>
          <a:p>
            <a:pPr lvl="0" algn="ctr">
              <a:spcBef>
                <a:spcPct val="0"/>
              </a:spcBef>
              <a:defRPr/>
            </a:pPr>
            <a:r>
              <a:rPr lang="it-IT" sz="28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Approccio al paziente con sospetta malattia genetica</a:t>
            </a:r>
            <a:endParaRPr lang="it-IT" sz="2800" b="1" dirty="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247122" y="1112903"/>
            <a:ext cx="4679999" cy="5700473"/>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FFFFFF"/>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4" name="Titolo 1"/>
          <p:cNvSpPr txBox="1">
            <a:spLocks/>
          </p:cNvSpPr>
          <p:nvPr/>
        </p:nvSpPr>
        <p:spPr>
          <a:xfrm>
            <a:off x="685800" y="116632"/>
            <a:ext cx="7772400" cy="936104"/>
          </a:xfrm>
          <a:prstGeom prst="rect">
            <a:avLst/>
          </a:prstGeom>
        </p:spPr>
        <p:txBody>
          <a:bodyPr>
            <a:noAutofit/>
          </a:bodyPr>
          <a:lstStyle/>
          <a:p>
            <a:pPr lvl="0" algn="ctr">
              <a:spcBef>
                <a:spcPct val="0"/>
              </a:spcBef>
              <a:defRPr/>
            </a:pPr>
            <a:r>
              <a:rPr lang="it-IT" sz="28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Evoluzione delle tecniche di sequenziamento negli ultimi 30 anni</a:t>
            </a:r>
            <a:endParaRPr lang="it-IT" sz="2800" b="1" dirty="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xmlns="" val="118756246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Schermata 2016-03-30 alle 23.46.08.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12000" y="1664693"/>
            <a:ext cx="7920000" cy="3258853"/>
          </a:xfrm>
          <a:prstGeom prst="rect">
            <a:avLst/>
          </a:prstGeom>
        </p:spPr>
      </p:pic>
      <p:sp>
        <p:nvSpPr>
          <p:cNvPr id="4" name="Titolo 1"/>
          <p:cNvSpPr txBox="1">
            <a:spLocks/>
          </p:cNvSpPr>
          <p:nvPr/>
        </p:nvSpPr>
        <p:spPr>
          <a:xfrm>
            <a:off x="685800" y="188640"/>
            <a:ext cx="7772400" cy="936104"/>
          </a:xfrm>
          <a:prstGeom prst="rect">
            <a:avLst/>
          </a:prstGeom>
        </p:spPr>
        <p:txBody>
          <a:bodyPr>
            <a:noAutofit/>
          </a:bodyPr>
          <a:lstStyle/>
          <a:p>
            <a:pPr lvl="0" algn="ctr">
              <a:spcBef>
                <a:spcPct val="0"/>
              </a:spcBef>
              <a:defRPr/>
            </a:pPr>
            <a:r>
              <a:rPr lang="it-IT" sz="28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Evoluzione dei costi e dell’efficienza del sequenziamento NGS</a:t>
            </a:r>
            <a:endParaRPr lang="it-IT" sz="2800" b="1" dirty="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xmlns="" val="234894637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descr="Schermata 2016-03-30 alle 23.49.42.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12000" y="1321376"/>
            <a:ext cx="7920000" cy="3780000"/>
          </a:xfrm>
          <a:prstGeom prst="rect">
            <a:avLst/>
          </a:prstGeom>
        </p:spPr>
      </p:pic>
      <p:sp>
        <p:nvSpPr>
          <p:cNvPr id="6" name="CasellaDiTesto 5"/>
          <p:cNvSpPr txBox="1"/>
          <p:nvPr/>
        </p:nvSpPr>
        <p:spPr>
          <a:xfrm>
            <a:off x="430682" y="5468764"/>
            <a:ext cx="8281496" cy="646331"/>
          </a:xfrm>
          <a:prstGeom prst="rect">
            <a:avLst/>
          </a:prstGeom>
          <a:noFill/>
        </p:spPr>
        <p:txBody>
          <a:bodyPr wrap="none" rtlCol="0">
            <a:spAutoFit/>
          </a:bodyPr>
          <a:lstStyle/>
          <a:p>
            <a:r>
              <a:rPr lang="it-IT" dirty="0" smtClean="0">
                <a:latin typeface="Arial"/>
                <a:cs typeface="Arial"/>
              </a:rPr>
              <a:t>La capacità di sequenziare tutti i 3,2 miliardi di basi del genoma umano (ad una </a:t>
            </a:r>
          </a:p>
          <a:p>
            <a:r>
              <a:rPr lang="it-IT" dirty="0">
                <a:latin typeface="Arial"/>
                <a:cs typeface="Arial"/>
              </a:rPr>
              <a:t>c</a:t>
            </a:r>
            <a:r>
              <a:rPr lang="it-IT" dirty="0" smtClean="0">
                <a:latin typeface="Arial"/>
                <a:cs typeface="Arial"/>
              </a:rPr>
              <a:t>opertura 30x) è incrementata esponenzialmente</a:t>
            </a:r>
            <a:endParaRPr lang="it-IT" dirty="0">
              <a:latin typeface="Arial"/>
              <a:cs typeface="Arial"/>
            </a:endParaRPr>
          </a:p>
        </p:txBody>
      </p:sp>
      <p:sp>
        <p:nvSpPr>
          <p:cNvPr id="5" name="Titolo 1"/>
          <p:cNvSpPr txBox="1">
            <a:spLocks/>
          </p:cNvSpPr>
          <p:nvPr/>
        </p:nvSpPr>
        <p:spPr>
          <a:xfrm>
            <a:off x="685800" y="188640"/>
            <a:ext cx="7772400" cy="936104"/>
          </a:xfrm>
          <a:prstGeom prst="rect">
            <a:avLst/>
          </a:prstGeom>
        </p:spPr>
        <p:txBody>
          <a:bodyPr>
            <a:noAutofit/>
          </a:bodyPr>
          <a:lstStyle/>
          <a:p>
            <a:pPr lvl="0" algn="ctr">
              <a:spcBef>
                <a:spcPct val="0"/>
              </a:spcBef>
              <a:defRPr/>
            </a:pPr>
            <a:r>
              <a:rPr lang="it-IT" sz="28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Evoluzione dell’efficienza del sequenziamento NGS</a:t>
            </a:r>
            <a:endParaRPr lang="it-IT" sz="2800" b="1" dirty="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xmlns="" val="335291442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p:cNvSpPr txBox="1">
            <a:spLocks/>
          </p:cNvSpPr>
          <p:nvPr/>
        </p:nvSpPr>
        <p:spPr>
          <a:xfrm>
            <a:off x="685800" y="116632"/>
            <a:ext cx="7772400" cy="936104"/>
          </a:xfrm>
          <a:prstGeom prst="rect">
            <a:avLst/>
          </a:prstGeom>
        </p:spPr>
        <p:txBody>
          <a:bodyPr>
            <a:noAutofit/>
          </a:bodyPr>
          <a:lstStyle/>
          <a:p>
            <a:pPr lvl="0" algn="ctr">
              <a:spcBef>
                <a:spcPct val="0"/>
              </a:spcBef>
              <a:defRPr/>
            </a:pPr>
            <a:r>
              <a:rPr lang="it-IT" sz="2800" b="1" dirty="0" err="1" smtClean="0">
                <a:solidFill>
                  <a:srgbClr val="FF0000"/>
                </a:solidFill>
                <a:effectLst>
                  <a:outerShdw blurRad="38100" dist="38100" dir="2700000" algn="tl">
                    <a:srgbClr val="000000">
                      <a:alpha val="43137"/>
                    </a:srgbClr>
                  </a:outerShdw>
                </a:effectLst>
                <a:latin typeface="Arial" pitchFamily="34" charset="0"/>
                <a:cs typeface="Arial" pitchFamily="34" charset="0"/>
              </a:rPr>
              <a:t>Next</a:t>
            </a:r>
            <a:r>
              <a:rPr lang="it-IT" sz="28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 generation </a:t>
            </a:r>
            <a:r>
              <a:rPr lang="it-IT" sz="2800" b="1" dirty="0" err="1" smtClean="0">
                <a:solidFill>
                  <a:srgbClr val="FF0000"/>
                </a:solidFill>
                <a:effectLst>
                  <a:outerShdw blurRad="38100" dist="38100" dir="2700000" algn="tl">
                    <a:srgbClr val="000000">
                      <a:alpha val="43137"/>
                    </a:srgbClr>
                  </a:outerShdw>
                </a:effectLst>
                <a:latin typeface="Arial" pitchFamily="34" charset="0"/>
                <a:cs typeface="Arial" pitchFamily="34" charset="0"/>
              </a:rPr>
              <a:t>sequencing</a:t>
            </a:r>
            <a:endParaRPr lang="it-IT" sz="2800" b="1" dirty="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sp>
        <p:nvSpPr>
          <p:cNvPr id="14" name="Rettangolo 13"/>
          <p:cNvSpPr/>
          <p:nvPr/>
        </p:nvSpPr>
        <p:spPr>
          <a:xfrm>
            <a:off x="622883" y="2830117"/>
            <a:ext cx="654540" cy="1607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48130" name="Picture 2" descr="http://3.bp.blogspot.com/-nDCf4vkSehE/TdNT0gALe4I/AAAAAAAADEI/RW-IVPBDfn4/s1600/collateral-damage.gif"/>
          <p:cNvPicPr>
            <a:picLocks noChangeAspect="1" noChangeArrowheads="1"/>
          </p:cNvPicPr>
          <p:nvPr/>
        </p:nvPicPr>
        <p:blipFill>
          <a:blip r:embed="rId2" cstate="print"/>
          <a:srcRect/>
          <a:stretch>
            <a:fillRect/>
          </a:stretch>
        </p:blipFill>
        <p:spPr bwMode="auto">
          <a:xfrm>
            <a:off x="716825" y="1268760"/>
            <a:ext cx="7700825" cy="4392488"/>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AutoShape 2" descr="http://www.expertconsultbook.com/expertconsult/p/bbmapAsset?appID=NGE&amp;isbn=978-1-4160-2911-3&amp;eid=4-u1.0-B978-1-4160-2911-3..50009-1..gr1&amp;assetType=full"/>
          <p:cNvSpPr>
            <a:spLocks noChangeAspect="1" noChangeArrowheads="1"/>
          </p:cNvSpPr>
          <p:nvPr/>
        </p:nvSpPr>
        <p:spPr bwMode="auto">
          <a:xfrm>
            <a:off x="31750" y="-144463"/>
            <a:ext cx="304800" cy="304801"/>
          </a:xfrm>
          <a:prstGeom prst="rect">
            <a:avLst/>
          </a:prstGeom>
          <a:noFill/>
          <a:ln w="9525">
            <a:noFill/>
            <a:miter lim="800000"/>
            <a:headEnd/>
            <a:tailEnd/>
          </a:ln>
        </p:spPr>
        <p:txBody>
          <a:bodyPr/>
          <a:lstStyle/>
          <a:p>
            <a:endParaRPr lang="it-IT">
              <a:latin typeface="Calibri" pitchFamily="34" charset="0"/>
            </a:endParaRPr>
          </a:p>
        </p:txBody>
      </p:sp>
      <p:pic>
        <p:nvPicPr>
          <p:cNvPr id="4099" name="Immagine 3" descr="f20-4_pituitary_gland_c.jpg"/>
          <p:cNvPicPr>
            <a:picLocks noChangeAspect="1"/>
          </p:cNvPicPr>
          <p:nvPr/>
        </p:nvPicPr>
        <p:blipFill>
          <a:blip r:embed="rId2" cstate="print"/>
          <a:srcRect/>
          <a:stretch>
            <a:fillRect/>
          </a:stretch>
        </p:blipFill>
        <p:spPr bwMode="auto">
          <a:xfrm>
            <a:off x="900113" y="1643063"/>
            <a:ext cx="7315200" cy="4406900"/>
          </a:xfrm>
          <a:prstGeom prst="rect">
            <a:avLst/>
          </a:prstGeom>
          <a:noFill/>
          <a:ln w="9525">
            <a:noFill/>
            <a:miter lim="800000"/>
            <a:headEnd/>
            <a:tailEnd/>
          </a:ln>
        </p:spPr>
      </p:pic>
      <p:sp>
        <p:nvSpPr>
          <p:cNvPr id="5" name="Titolo 1"/>
          <p:cNvSpPr txBox="1">
            <a:spLocks/>
          </p:cNvSpPr>
          <p:nvPr/>
        </p:nvSpPr>
        <p:spPr>
          <a:xfrm>
            <a:off x="685800" y="116632"/>
            <a:ext cx="7772400" cy="936104"/>
          </a:xfrm>
          <a:prstGeom prst="rect">
            <a:avLst/>
          </a:prstGeom>
        </p:spPr>
        <p:txBody>
          <a:bodyPr>
            <a:noAutofit/>
          </a:bodyPr>
          <a:lstStyle/>
          <a:p>
            <a:pPr lvl="0" algn="ctr">
              <a:spcBef>
                <a:spcPct val="0"/>
              </a:spcBef>
              <a:defRPr/>
            </a:pPr>
            <a:r>
              <a:rPr lang="it-IT" sz="28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Anatomia della unità ipotalamo-ipofisaria</a:t>
            </a:r>
            <a:endParaRPr lang="it-IT" sz="2800" b="1" dirty="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txBox="1">
            <a:spLocks/>
          </p:cNvSpPr>
          <p:nvPr/>
        </p:nvSpPr>
        <p:spPr>
          <a:xfrm>
            <a:off x="685800" y="116632"/>
            <a:ext cx="7772400" cy="936104"/>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2800" b="1" i="0"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Arial" pitchFamily="34" charset="0"/>
                <a:ea typeface="+mj-ea"/>
                <a:cs typeface="Arial" pitchFamily="34" charset="0"/>
              </a:rPr>
              <a:t>Dalla</a:t>
            </a:r>
            <a:r>
              <a:rPr kumimoji="0" lang="it-IT" sz="2800" b="1" i="0" u="none" strike="noStrike" kern="1200" cap="none" spc="0" normalizeH="0" noProof="0" dirty="0" smtClean="0">
                <a:ln>
                  <a:noFill/>
                </a:ln>
                <a:solidFill>
                  <a:srgbClr val="FF0000"/>
                </a:solidFill>
                <a:effectLst>
                  <a:outerShdw blurRad="38100" dist="38100" dir="2700000" algn="tl">
                    <a:srgbClr val="000000">
                      <a:alpha val="43137"/>
                    </a:srgbClr>
                  </a:outerShdw>
                </a:effectLst>
                <a:uLnTx/>
                <a:uFillTx/>
                <a:latin typeface="Arial" pitchFamily="34" charset="0"/>
                <a:ea typeface="+mj-ea"/>
                <a:cs typeface="Arial" pitchFamily="34" charset="0"/>
              </a:rPr>
              <a:t> scoperta del DNA al </a:t>
            </a:r>
            <a:r>
              <a:rPr kumimoji="0" lang="it-IT" sz="2800" b="1" i="0" u="none" strike="noStrike" kern="1200" cap="none" spc="0" normalizeH="0" noProof="0" dirty="0" err="1" smtClean="0">
                <a:ln>
                  <a:noFill/>
                </a:ln>
                <a:solidFill>
                  <a:srgbClr val="FF0000"/>
                </a:solidFill>
                <a:effectLst>
                  <a:outerShdw blurRad="38100" dist="38100" dir="2700000" algn="tl">
                    <a:srgbClr val="000000">
                      <a:alpha val="43137"/>
                    </a:srgbClr>
                  </a:outerShdw>
                </a:effectLst>
                <a:uLnTx/>
                <a:uFillTx/>
                <a:latin typeface="Arial" pitchFamily="34" charset="0"/>
                <a:ea typeface="+mj-ea"/>
                <a:cs typeface="Arial" pitchFamily="34" charset="0"/>
              </a:rPr>
              <a:t>sequenziamento</a:t>
            </a:r>
            <a:r>
              <a:rPr kumimoji="0" lang="it-IT" sz="2800" b="1" i="0" u="none" strike="noStrike" kern="1200" cap="none" spc="0" normalizeH="0" noProof="0" dirty="0" smtClean="0">
                <a:ln>
                  <a:noFill/>
                </a:ln>
                <a:solidFill>
                  <a:srgbClr val="FF0000"/>
                </a:solidFill>
                <a:effectLst>
                  <a:outerShdw blurRad="38100" dist="38100" dir="2700000" algn="tl">
                    <a:srgbClr val="000000">
                      <a:alpha val="43137"/>
                    </a:srgbClr>
                  </a:outerShdw>
                </a:effectLst>
                <a:uLnTx/>
                <a:uFillTx/>
                <a:latin typeface="Arial" pitchFamily="34" charset="0"/>
                <a:ea typeface="+mj-ea"/>
                <a:cs typeface="Arial" pitchFamily="34" charset="0"/>
              </a:rPr>
              <a:t> dell’intero genoma umano e </a:t>
            </a:r>
            <a:r>
              <a:rPr kumimoji="0" lang="it-IT" sz="2800" b="1" i="0" u="none" strike="noStrike" kern="1200" cap="none" spc="0" normalizeH="0" noProof="0" dirty="0" err="1" smtClean="0">
                <a:ln>
                  <a:noFill/>
                </a:ln>
                <a:solidFill>
                  <a:srgbClr val="FF0000"/>
                </a:solidFill>
                <a:effectLst>
                  <a:outerShdw blurRad="38100" dist="38100" dir="2700000" algn="tl">
                    <a:srgbClr val="000000">
                      <a:alpha val="43137"/>
                    </a:srgbClr>
                  </a:outerShdw>
                </a:effectLst>
                <a:uLnTx/>
                <a:uFillTx/>
                <a:latin typeface="Arial" pitchFamily="34" charset="0"/>
                <a:ea typeface="+mj-ea"/>
                <a:cs typeface="Arial" pitchFamily="34" charset="0"/>
              </a:rPr>
              <a:t>oltre…</a:t>
            </a:r>
            <a:endParaRPr kumimoji="0" lang="it-IT" sz="2800" b="1" i="0"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Arial" pitchFamily="34" charset="0"/>
              <a:ea typeface="+mj-ea"/>
              <a:cs typeface="Arial" pitchFamily="34" charset="0"/>
            </a:endParaRPr>
          </a:p>
        </p:txBody>
      </p:sp>
      <p:sp>
        <p:nvSpPr>
          <p:cNvPr id="3" name="Segnaposto contenuto 2"/>
          <p:cNvSpPr txBox="1">
            <a:spLocks/>
          </p:cNvSpPr>
          <p:nvPr/>
        </p:nvSpPr>
        <p:spPr>
          <a:xfrm>
            <a:off x="457200" y="1268760"/>
            <a:ext cx="8229600" cy="4525963"/>
          </a:xfrm>
          <a:prstGeom prst="rect">
            <a:avLst/>
          </a:prstGeom>
        </p:spPr>
        <p:txBody>
          <a:bodyPr>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it-IT" sz="2400" b="0" i="0" u="none" strike="noStrike" kern="1200" cap="none" spc="0" normalizeH="0" baseline="0" noProof="0" dirty="0" smtClean="0">
                <a:ln>
                  <a:noFill/>
                </a:ln>
                <a:solidFill>
                  <a:schemeClr val="tx1"/>
                </a:solidFill>
                <a:effectLst/>
                <a:uLnTx/>
                <a:uFillTx/>
                <a:latin typeface="Arial" pitchFamily="34" charset="0"/>
                <a:cs typeface="Arial" pitchFamily="34" charset="0"/>
              </a:rPr>
              <a:t>1953 </a:t>
            </a:r>
            <a:r>
              <a:rPr kumimoji="0" lang="it-IT" sz="2400" b="1" i="0" u="none" strike="noStrike" kern="1200" cap="none" spc="0" normalizeH="0" baseline="0" noProof="0" dirty="0" smtClean="0">
                <a:ln>
                  <a:noFill/>
                </a:ln>
                <a:solidFill>
                  <a:schemeClr val="tx1"/>
                </a:solidFill>
                <a:effectLst/>
                <a:uLnTx/>
                <a:uFillTx/>
                <a:latin typeface="Arial" pitchFamily="34" charset="0"/>
                <a:cs typeface="Arial" pitchFamily="34" charset="0"/>
              </a:rPr>
              <a:t>Scoperta della doppia elica del DNA </a:t>
            </a:r>
            <a:r>
              <a:rPr kumimoji="0" lang="it-IT" sz="2400" b="0" i="0" u="none" strike="noStrike" kern="1200" cap="none" spc="0" normalizeH="0" baseline="0" noProof="0" dirty="0" smtClean="0">
                <a:ln>
                  <a:noFill/>
                </a:ln>
                <a:solidFill>
                  <a:schemeClr val="tx1"/>
                </a:solidFill>
                <a:effectLst/>
                <a:uLnTx/>
                <a:uFillTx/>
                <a:latin typeface="Arial" pitchFamily="34" charset="0"/>
                <a:cs typeface="Arial" pitchFamily="34" charset="0"/>
              </a:rPr>
              <a:t>(Watson e Crick)</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it-IT" sz="2400" b="0" i="0" u="none" strike="noStrike" kern="1200" cap="none" spc="0" normalizeH="0" baseline="0" noProof="0" dirty="0" smtClean="0">
                <a:ln>
                  <a:noFill/>
                </a:ln>
                <a:solidFill>
                  <a:schemeClr val="tx1"/>
                </a:solidFill>
                <a:effectLst/>
                <a:uLnTx/>
                <a:uFillTx/>
                <a:latin typeface="Arial" pitchFamily="34" charset="0"/>
                <a:cs typeface="Arial" pitchFamily="34" charset="0"/>
              </a:rPr>
              <a:t>2003 Completamento del </a:t>
            </a:r>
            <a:r>
              <a:rPr kumimoji="0" lang="it-IT" sz="2400" b="1" i="0" u="none" strike="noStrike" kern="1200" cap="none" spc="0" normalizeH="0" baseline="0" noProof="0" dirty="0" err="1" smtClean="0">
                <a:ln>
                  <a:noFill/>
                </a:ln>
                <a:solidFill>
                  <a:schemeClr val="tx1"/>
                </a:solidFill>
                <a:effectLst/>
                <a:uLnTx/>
                <a:uFillTx/>
                <a:latin typeface="Arial" pitchFamily="34" charset="0"/>
                <a:cs typeface="Arial" pitchFamily="34" charset="0"/>
              </a:rPr>
              <a:t>sequenziamento</a:t>
            </a:r>
            <a:r>
              <a:rPr kumimoji="0" lang="it-IT" sz="2400" b="1" i="0" u="none" strike="noStrike" kern="1200" cap="none" spc="0" normalizeH="0" baseline="0" noProof="0" dirty="0" smtClean="0">
                <a:ln>
                  <a:noFill/>
                </a:ln>
                <a:solidFill>
                  <a:schemeClr val="tx1"/>
                </a:solidFill>
                <a:effectLst/>
                <a:uLnTx/>
                <a:uFillTx/>
                <a:latin typeface="Arial" pitchFamily="34" charset="0"/>
                <a:cs typeface="Arial" pitchFamily="34" charset="0"/>
              </a:rPr>
              <a:t> dell’intero genoma umano</a:t>
            </a:r>
            <a:r>
              <a:rPr kumimoji="0" lang="it-IT" sz="2400" b="0" i="0" u="none" strike="noStrike" kern="1200" cap="none" spc="0" normalizeH="0" baseline="0" noProof="0" dirty="0" smtClean="0">
                <a:ln>
                  <a:noFill/>
                </a:ln>
                <a:solidFill>
                  <a:schemeClr val="tx1"/>
                </a:solidFill>
                <a:effectLst/>
                <a:uLnTx/>
                <a:uFillTx/>
                <a:latin typeface="Arial" pitchFamily="34" charset="0"/>
                <a:cs typeface="Arial" pitchFamily="34" charset="0"/>
              </a:rPr>
              <a:t> (</a:t>
            </a:r>
            <a:r>
              <a:rPr kumimoji="0" lang="it-IT" sz="2400" b="0" i="0" u="none" strike="noStrike" kern="1200" cap="none" spc="0" normalizeH="0" baseline="0" noProof="0" dirty="0" err="1" smtClean="0">
                <a:ln>
                  <a:noFill/>
                </a:ln>
                <a:solidFill>
                  <a:schemeClr val="tx1"/>
                </a:solidFill>
                <a:effectLst/>
                <a:uLnTx/>
                <a:uFillTx/>
                <a:latin typeface="Arial" pitchFamily="34" charset="0"/>
                <a:cs typeface="Arial" pitchFamily="34" charset="0"/>
              </a:rPr>
              <a:t>Human</a:t>
            </a:r>
            <a:r>
              <a:rPr kumimoji="0" lang="it-IT" sz="2400" b="0" i="0" u="none" strike="noStrike" kern="1200" cap="none" spc="0" normalizeH="0" baseline="0" noProof="0" dirty="0" smtClean="0">
                <a:ln>
                  <a:noFill/>
                </a:ln>
                <a:solidFill>
                  <a:schemeClr val="tx1"/>
                </a:solidFill>
                <a:effectLst/>
                <a:uLnTx/>
                <a:uFillTx/>
                <a:latin typeface="Arial" pitchFamily="34" charset="0"/>
                <a:cs typeface="Arial" pitchFamily="34" charset="0"/>
              </a:rPr>
              <a:t> </a:t>
            </a:r>
            <a:r>
              <a:rPr kumimoji="0" lang="it-IT" sz="2400" b="0" i="0" u="none" strike="noStrike" kern="1200" cap="none" spc="0" normalizeH="0" baseline="0" noProof="0" dirty="0" err="1" smtClean="0">
                <a:ln>
                  <a:noFill/>
                </a:ln>
                <a:solidFill>
                  <a:schemeClr val="tx1"/>
                </a:solidFill>
                <a:effectLst/>
                <a:uLnTx/>
                <a:uFillTx/>
                <a:latin typeface="Arial" pitchFamily="34" charset="0"/>
                <a:cs typeface="Arial" pitchFamily="34" charset="0"/>
              </a:rPr>
              <a:t>Genome</a:t>
            </a:r>
            <a:r>
              <a:rPr kumimoji="0" lang="it-IT" sz="2400" b="0" i="0" u="none" strike="noStrike" kern="1200" cap="none" spc="0" normalizeH="0" baseline="0" noProof="0" dirty="0" smtClean="0">
                <a:ln>
                  <a:noFill/>
                </a:ln>
                <a:solidFill>
                  <a:schemeClr val="tx1"/>
                </a:solidFill>
                <a:effectLst/>
                <a:uLnTx/>
                <a:uFillTx/>
                <a:latin typeface="Arial" pitchFamily="34" charset="0"/>
                <a:cs typeface="Arial" pitchFamily="34" charset="0"/>
              </a:rPr>
              <a:t> Project)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it-IT" sz="2400" b="0" i="0" u="none" strike="noStrike" kern="1200" cap="none" spc="0" normalizeH="0" baseline="0" noProof="0" dirty="0" smtClean="0">
                <a:ln>
                  <a:noFill/>
                </a:ln>
                <a:solidFill>
                  <a:schemeClr val="tx1"/>
                </a:solidFill>
                <a:effectLst/>
                <a:uLnTx/>
                <a:uFillTx/>
                <a:latin typeface="Arial" pitchFamily="34" charset="0"/>
                <a:cs typeface="Arial" pitchFamily="34" charset="0"/>
              </a:rPr>
              <a:t>Dal 2003…</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it-IT" sz="2400" b="0" i="0" u="none" strike="noStrike" kern="1200" cap="none" spc="0" normalizeH="0" baseline="0" noProof="0" dirty="0" smtClean="0">
                <a:ln>
                  <a:noFill/>
                </a:ln>
                <a:solidFill>
                  <a:schemeClr val="tx1"/>
                </a:solidFill>
                <a:effectLst/>
                <a:uLnTx/>
                <a:uFillTx/>
                <a:latin typeface="Arial" pitchFamily="34" charset="0"/>
                <a:cs typeface="Arial" pitchFamily="34" charset="0"/>
              </a:rPr>
              <a:t>	</a:t>
            </a:r>
            <a:r>
              <a:rPr kumimoji="0" lang="it-IT" sz="2400" b="1" i="0" u="none" strike="noStrike" kern="1200" cap="none" spc="0" normalizeH="0" baseline="0" noProof="0" dirty="0" smtClean="0">
                <a:ln>
                  <a:noFill/>
                </a:ln>
                <a:solidFill>
                  <a:schemeClr val="tx1"/>
                </a:solidFill>
                <a:effectLst/>
                <a:uLnTx/>
                <a:uFillTx/>
                <a:latin typeface="Arial" pitchFamily="34" charset="0"/>
                <a:cs typeface="Arial" pitchFamily="34" charset="0"/>
              </a:rPr>
              <a:t>Genomica strutturale </a:t>
            </a:r>
            <a:r>
              <a:rPr kumimoji="0" lang="it-IT" sz="2400" b="0" i="0" u="none" strike="noStrike" kern="1200" cap="none" spc="0" normalizeH="0" baseline="0" noProof="0" dirty="0" smtClean="0">
                <a:ln>
                  <a:noFill/>
                </a:ln>
                <a:solidFill>
                  <a:schemeClr val="tx1"/>
                </a:solidFill>
                <a:effectLst/>
                <a:uLnTx/>
                <a:uFillTx/>
                <a:latin typeface="Arial" pitchFamily="34" charset="0"/>
                <a:cs typeface="Arial" pitchFamily="34" charset="0"/>
              </a:rPr>
              <a:t>+ avanzamenti della biologia molecolare (sviluppo di piattaforme ad elevato rendimento per l’analisi genomica) hanno portato:</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it-IT" sz="2400" b="0" i="0" u="none" strike="noStrike" kern="1200" cap="none" spc="0" normalizeH="0" baseline="0" noProof="0" dirty="0" smtClean="0">
                <a:ln>
                  <a:noFill/>
                </a:ln>
                <a:solidFill>
                  <a:schemeClr val="tx1"/>
                </a:solidFill>
                <a:effectLst/>
                <a:uLnTx/>
                <a:uFillTx/>
                <a:latin typeface="Arial" pitchFamily="34" charset="0"/>
                <a:cs typeface="Arial" pitchFamily="34" charset="0"/>
              </a:rPr>
              <a:t>	a) aumento esponenziale delle </a:t>
            </a:r>
            <a:r>
              <a:rPr kumimoji="0" lang="it-IT" sz="2400" b="1" i="0" u="none" strike="noStrike" kern="1200" cap="none" spc="0" normalizeH="0" baseline="0" noProof="0" dirty="0" smtClean="0">
                <a:ln>
                  <a:noFill/>
                </a:ln>
                <a:solidFill>
                  <a:schemeClr val="tx1"/>
                </a:solidFill>
                <a:effectLst/>
                <a:uLnTx/>
                <a:uFillTx/>
                <a:latin typeface="Arial" pitchFamily="34" charset="0"/>
                <a:cs typeface="Arial" pitchFamily="34" charset="0"/>
              </a:rPr>
              <a:t>conoscenze sulle basi molecolari dei processi fisiologici e patologici</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it-IT" sz="2400" b="0" i="0" u="none" strike="noStrike" kern="1200" cap="none" spc="0" normalizeH="0" baseline="0" noProof="0" dirty="0" smtClean="0">
                <a:ln>
                  <a:noFill/>
                </a:ln>
                <a:solidFill>
                  <a:schemeClr val="tx1"/>
                </a:solidFill>
                <a:effectLst/>
                <a:uLnTx/>
                <a:uFillTx/>
                <a:latin typeface="Arial" pitchFamily="34" charset="0"/>
                <a:cs typeface="Arial" pitchFamily="34" charset="0"/>
              </a:rPr>
              <a:t>	b) nascita della </a:t>
            </a:r>
            <a:r>
              <a:rPr kumimoji="0" lang="it-IT" sz="2400" b="1" i="0" u="none" strike="noStrike" kern="1200" cap="none" spc="0" normalizeH="0" baseline="0" noProof="0" dirty="0" smtClean="0">
                <a:ln>
                  <a:noFill/>
                </a:ln>
                <a:solidFill>
                  <a:schemeClr val="tx1"/>
                </a:solidFill>
                <a:effectLst/>
                <a:uLnTx/>
                <a:uFillTx/>
                <a:latin typeface="Arial" pitchFamily="34" charset="0"/>
                <a:cs typeface="Arial" pitchFamily="34" charset="0"/>
              </a:rPr>
              <a:t>genomica funzionale</a:t>
            </a:r>
            <a:r>
              <a:rPr kumimoji="0" lang="it-IT" sz="2400" b="0" i="0" u="none" strike="noStrike" kern="1200" cap="none" spc="0" normalizeH="0" baseline="0" noProof="0" dirty="0" smtClean="0">
                <a:ln>
                  <a:noFill/>
                </a:ln>
                <a:solidFill>
                  <a:schemeClr val="tx1"/>
                </a:solidFill>
                <a:effectLst/>
                <a:uLnTx/>
                <a:uFillTx/>
                <a:latin typeface="Arial" pitchFamily="34" charset="0"/>
                <a:cs typeface="Arial" pitchFamily="34" charset="0"/>
              </a:rPr>
              <a:t>, della </a:t>
            </a:r>
            <a:r>
              <a:rPr kumimoji="0" lang="it-IT" sz="2400" b="1" i="0" u="none" strike="noStrike" kern="1200" cap="none" spc="0" normalizeH="0" baseline="0" noProof="0" dirty="0" err="1" smtClean="0">
                <a:ln>
                  <a:noFill/>
                </a:ln>
                <a:solidFill>
                  <a:schemeClr val="tx1"/>
                </a:solidFill>
                <a:effectLst/>
                <a:uLnTx/>
                <a:uFillTx/>
                <a:latin typeface="Arial" pitchFamily="34" charset="0"/>
                <a:cs typeface="Arial" pitchFamily="34" charset="0"/>
              </a:rPr>
              <a:t>trascrittomica</a:t>
            </a:r>
            <a:r>
              <a:rPr kumimoji="0" lang="it-IT" sz="2400" b="0" i="0" u="none" strike="noStrike" kern="1200" cap="none" spc="0" normalizeH="0" baseline="0" noProof="0" dirty="0" smtClean="0">
                <a:ln>
                  <a:noFill/>
                </a:ln>
                <a:solidFill>
                  <a:schemeClr val="tx1"/>
                </a:solidFill>
                <a:effectLst/>
                <a:uLnTx/>
                <a:uFillTx/>
                <a:latin typeface="Arial" pitchFamily="34" charset="0"/>
                <a:cs typeface="Arial" pitchFamily="34" charset="0"/>
              </a:rPr>
              <a:t>, della </a:t>
            </a:r>
            <a:r>
              <a:rPr kumimoji="0" lang="it-IT" sz="2400" b="1" i="0" u="none" strike="noStrike" kern="1200" cap="none" spc="0" normalizeH="0" baseline="0" noProof="0" dirty="0" err="1" smtClean="0">
                <a:ln>
                  <a:noFill/>
                </a:ln>
                <a:solidFill>
                  <a:schemeClr val="tx1"/>
                </a:solidFill>
                <a:effectLst/>
                <a:uLnTx/>
                <a:uFillTx/>
                <a:latin typeface="Arial" pitchFamily="34" charset="0"/>
                <a:cs typeface="Arial" pitchFamily="34" charset="0"/>
              </a:rPr>
              <a:t>proteomica</a:t>
            </a:r>
            <a:r>
              <a:rPr kumimoji="0" lang="it-IT" sz="2400" b="0" i="0" u="none" strike="noStrike" kern="1200" cap="none" spc="0" normalizeH="0" baseline="0" noProof="0" dirty="0" smtClean="0">
                <a:ln>
                  <a:noFill/>
                </a:ln>
                <a:solidFill>
                  <a:schemeClr val="tx1"/>
                </a:solidFill>
                <a:effectLst/>
                <a:uLnTx/>
                <a:uFillTx/>
                <a:latin typeface="Arial" pitchFamily="34" charset="0"/>
                <a:cs typeface="Arial" pitchFamily="34" charset="0"/>
              </a:rPr>
              <a:t>, dell’</a:t>
            </a:r>
            <a:r>
              <a:rPr kumimoji="0" lang="it-IT" sz="2400" b="1" i="0" u="none" strike="noStrike" kern="1200" cap="none" spc="0" normalizeH="0" baseline="0" noProof="0" dirty="0" err="1" smtClean="0">
                <a:ln>
                  <a:noFill/>
                </a:ln>
                <a:solidFill>
                  <a:schemeClr val="tx1"/>
                </a:solidFill>
                <a:effectLst/>
                <a:uLnTx/>
                <a:uFillTx/>
                <a:latin typeface="Arial" pitchFamily="34" charset="0"/>
                <a:cs typeface="Arial" pitchFamily="34" charset="0"/>
              </a:rPr>
              <a:t>epigenomica</a:t>
            </a:r>
            <a:r>
              <a:rPr kumimoji="0" lang="it-IT" sz="2400" b="0" i="0" u="none" strike="noStrike" kern="1200" cap="none" spc="0" normalizeH="0" baseline="0" noProof="0" dirty="0" smtClean="0">
                <a:ln>
                  <a:noFill/>
                </a:ln>
                <a:solidFill>
                  <a:schemeClr val="tx1"/>
                </a:solidFill>
                <a:effectLst/>
                <a:uLnTx/>
                <a:uFillTx/>
                <a:latin typeface="Arial" pitchFamily="34" charset="0"/>
                <a:cs typeface="Arial" pitchFamily="34" charset="0"/>
              </a:rPr>
              <a:t>, della </a:t>
            </a:r>
            <a:r>
              <a:rPr kumimoji="0" lang="it-IT" sz="2400" b="1" i="0" u="none" strike="noStrike" kern="1200" cap="none" spc="0" normalizeH="0" baseline="0" noProof="0" dirty="0" err="1" smtClean="0">
                <a:ln>
                  <a:noFill/>
                </a:ln>
                <a:solidFill>
                  <a:schemeClr val="tx1"/>
                </a:solidFill>
                <a:effectLst/>
                <a:uLnTx/>
                <a:uFillTx/>
                <a:latin typeface="Arial" pitchFamily="34" charset="0"/>
                <a:cs typeface="Arial" pitchFamily="34" charset="0"/>
              </a:rPr>
              <a:t>metabolomica</a:t>
            </a:r>
            <a:r>
              <a:rPr kumimoji="0" lang="it-IT" sz="2400" b="0" i="0" u="none" strike="noStrike" kern="1200" cap="none" spc="0" normalizeH="0" baseline="0" noProof="0" dirty="0" err="1" smtClean="0">
                <a:ln>
                  <a:noFill/>
                </a:ln>
                <a:solidFill>
                  <a:schemeClr val="tx1"/>
                </a:solidFill>
                <a:effectLst/>
                <a:uLnTx/>
                <a:uFillTx/>
                <a:latin typeface="Arial" pitchFamily="34" charset="0"/>
                <a:cs typeface="Arial" pitchFamily="34" charset="0"/>
              </a:rPr>
              <a:t>…</a:t>
            </a:r>
            <a:r>
              <a:rPr kumimoji="0" lang="it-IT" sz="2400" b="0" i="0" u="none" strike="noStrike" kern="1200" cap="none" spc="0" normalizeH="0" baseline="0" noProof="0" dirty="0" smtClean="0">
                <a:ln>
                  <a:noFill/>
                </a:ln>
                <a:solidFill>
                  <a:schemeClr val="tx1"/>
                </a:solidFill>
                <a:effectLst/>
                <a:uLnTx/>
                <a:uFillTx/>
                <a:latin typeface="Arial" pitchFamily="34" charset="0"/>
                <a:cs typeface="Arial" pitchFamily="34" charset="0"/>
              </a:rPr>
              <a:t> della </a:t>
            </a:r>
            <a:r>
              <a:rPr kumimoji="0" lang="it-IT" sz="2400" b="1" i="0" u="none" strike="noStrike" kern="1200" cap="none" spc="0" normalizeH="0" baseline="0" noProof="0" dirty="0" err="1" smtClean="0">
                <a:ln>
                  <a:noFill/>
                </a:ln>
                <a:solidFill>
                  <a:schemeClr val="tx1"/>
                </a:solidFill>
                <a:effectLst/>
                <a:uLnTx/>
                <a:uFillTx/>
                <a:latin typeface="Arial" pitchFamily="34" charset="0"/>
                <a:cs typeface="Arial" pitchFamily="34" charset="0"/>
              </a:rPr>
              <a:t>systems</a:t>
            </a:r>
            <a:r>
              <a:rPr kumimoji="0" lang="it-IT" sz="2400" b="1" i="0" u="none" strike="noStrike" kern="1200" cap="none" spc="0" normalizeH="0" baseline="0" noProof="0" dirty="0" smtClean="0">
                <a:ln>
                  <a:noFill/>
                </a:ln>
                <a:solidFill>
                  <a:schemeClr val="tx1"/>
                </a:solidFill>
                <a:effectLst/>
                <a:uLnTx/>
                <a:uFillTx/>
                <a:latin typeface="Arial" pitchFamily="34" charset="0"/>
                <a:cs typeface="Arial" pitchFamily="34" charset="0"/>
              </a:rPr>
              <a:t> </a:t>
            </a:r>
            <a:r>
              <a:rPr kumimoji="0" lang="it-IT" sz="2400" b="1" i="0" u="none" strike="noStrike" kern="1200" cap="none" spc="0" normalizeH="0" baseline="0" noProof="0" dirty="0" err="1" smtClean="0">
                <a:ln>
                  <a:noFill/>
                </a:ln>
                <a:solidFill>
                  <a:schemeClr val="tx1"/>
                </a:solidFill>
                <a:effectLst/>
                <a:uLnTx/>
                <a:uFillTx/>
                <a:latin typeface="Arial" pitchFamily="34" charset="0"/>
                <a:cs typeface="Arial" pitchFamily="34" charset="0"/>
              </a:rPr>
              <a:t>biology</a:t>
            </a:r>
            <a:endParaRPr kumimoji="0" lang="it-IT" sz="2400" b="1" i="0" u="none" strike="noStrike" kern="1200" cap="none" spc="0" normalizeH="0" baseline="0" noProof="0" dirty="0" smtClean="0">
              <a:ln>
                <a:noFill/>
              </a:ln>
              <a:solidFill>
                <a:schemeClr val="tx1"/>
              </a:solidFill>
              <a:effectLst/>
              <a:uLnTx/>
              <a:uFillTx/>
              <a:latin typeface="Arial" pitchFamily="34" charset="0"/>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it-IT" sz="2400" b="0" i="0" u="none" strike="noStrike" kern="1200" cap="none" spc="0" normalizeH="0" baseline="0" noProof="0" dirty="0" smtClean="0">
                <a:ln>
                  <a:noFill/>
                </a:ln>
                <a:solidFill>
                  <a:schemeClr val="tx1"/>
                </a:solidFill>
                <a:effectLst/>
                <a:uLnTx/>
                <a:uFillTx/>
                <a:latin typeface="Arial" pitchFamily="34" charset="0"/>
                <a:cs typeface="Arial" pitchFamily="34" charset="0"/>
              </a:rPr>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it-IT" sz="2400" b="0" i="0" u="none" strike="noStrike" kern="1200" cap="none" spc="0" normalizeH="0" baseline="0" noProof="0" dirty="0" smtClean="0">
              <a:ln>
                <a:noFill/>
              </a:ln>
              <a:solidFill>
                <a:schemeClr val="tx1"/>
              </a:solidFill>
              <a:effectLst/>
              <a:uLnTx/>
              <a:uFillTx/>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5" descr="ontogenesi ipofisi"/>
          <p:cNvPicPr>
            <a:picLocks noChangeAspect="1" noChangeArrowheads="1"/>
          </p:cNvPicPr>
          <p:nvPr/>
        </p:nvPicPr>
        <p:blipFill>
          <a:blip r:embed="rId2" cstate="print"/>
          <a:srcRect/>
          <a:stretch>
            <a:fillRect/>
          </a:stretch>
        </p:blipFill>
        <p:spPr bwMode="auto">
          <a:xfrm>
            <a:off x="2284413" y="728663"/>
            <a:ext cx="4573587" cy="6084887"/>
          </a:xfrm>
          <a:prstGeom prst="rect">
            <a:avLst/>
          </a:prstGeom>
          <a:noFill/>
          <a:ln w="9525">
            <a:noFill/>
            <a:miter lim="800000"/>
            <a:headEnd/>
            <a:tailEnd/>
          </a:ln>
        </p:spPr>
      </p:pic>
      <p:sp>
        <p:nvSpPr>
          <p:cNvPr id="4" name="Titolo 1"/>
          <p:cNvSpPr txBox="1">
            <a:spLocks/>
          </p:cNvSpPr>
          <p:nvPr/>
        </p:nvSpPr>
        <p:spPr>
          <a:xfrm>
            <a:off x="685800" y="116632"/>
            <a:ext cx="7772400" cy="936104"/>
          </a:xfrm>
          <a:prstGeom prst="rect">
            <a:avLst/>
          </a:prstGeom>
        </p:spPr>
        <p:txBody>
          <a:bodyPr>
            <a:noAutofit/>
          </a:bodyPr>
          <a:lstStyle/>
          <a:p>
            <a:pPr lvl="0" algn="ctr">
              <a:spcBef>
                <a:spcPct val="0"/>
              </a:spcBef>
              <a:defRPr/>
            </a:pPr>
            <a:r>
              <a:rPr lang="it-IT" sz="28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Ontogenesi ipofisi</a:t>
            </a:r>
            <a:endParaRPr lang="it-IT" sz="2800" b="1" dirty="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txBox="1">
            <a:spLocks/>
          </p:cNvSpPr>
          <p:nvPr/>
        </p:nvSpPr>
        <p:spPr>
          <a:xfrm>
            <a:off x="685800" y="116632"/>
            <a:ext cx="7772400" cy="936104"/>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2800" b="1" i="0"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Arial" pitchFamily="34" charset="0"/>
                <a:ea typeface="+mj-ea"/>
                <a:cs typeface="Arial" pitchFamily="34" charset="0"/>
              </a:rPr>
              <a:t>Fattori di trascrizione coinvolti nell’ontogenesi ipofisaria</a:t>
            </a:r>
          </a:p>
        </p:txBody>
      </p:sp>
      <p:pic>
        <p:nvPicPr>
          <p:cNvPr id="2050" name="Picture 2" descr="http://edrv.endojournals.org/content/31/6/845/F1.large.jpg"/>
          <p:cNvPicPr>
            <a:picLocks noChangeAspect="1" noChangeArrowheads="1"/>
          </p:cNvPicPr>
          <p:nvPr/>
        </p:nvPicPr>
        <p:blipFill>
          <a:blip r:embed="rId2" cstate="print"/>
          <a:srcRect/>
          <a:stretch>
            <a:fillRect/>
          </a:stretch>
        </p:blipFill>
        <p:spPr bwMode="auto">
          <a:xfrm>
            <a:off x="508488" y="1088232"/>
            <a:ext cx="8127057" cy="5682555"/>
          </a:xfrm>
          <a:prstGeom prst="rect">
            <a:avLst/>
          </a:prstGeom>
          <a:noFill/>
        </p:spPr>
      </p:pic>
      <p:sp>
        <p:nvSpPr>
          <p:cNvPr id="5" name="CasellaDiTesto 4"/>
          <p:cNvSpPr txBox="1"/>
          <p:nvPr/>
        </p:nvSpPr>
        <p:spPr>
          <a:xfrm>
            <a:off x="6218304" y="4321816"/>
            <a:ext cx="599523" cy="338554"/>
          </a:xfrm>
          <a:prstGeom prst="rect">
            <a:avLst/>
          </a:prstGeom>
          <a:noFill/>
        </p:spPr>
        <p:txBody>
          <a:bodyPr wrap="none" rtlCol="0">
            <a:spAutoFit/>
          </a:bodyPr>
          <a:lstStyle/>
          <a:p>
            <a:r>
              <a:rPr lang="it-IT" sz="1600" dirty="0" smtClean="0"/>
              <a:t>Dax1</a:t>
            </a:r>
            <a:endParaRPr lang="it-IT" sz="1600" dirty="0"/>
          </a:p>
        </p:txBody>
      </p:sp>
      <p:sp>
        <p:nvSpPr>
          <p:cNvPr id="6" name="CasellaDiTesto 5"/>
          <p:cNvSpPr txBox="1"/>
          <p:nvPr/>
        </p:nvSpPr>
        <p:spPr>
          <a:xfrm>
            <a:off x="1164672" y="4102024"/>
            <a:ext cx="753732" cy="2062103"/>
          </a:xfrm>
          <a:prstGeom prst="rect">
            <a:avLst/>
          </a:prstGeom>
          <a:noFill/>
        </p:spPr>
        <p:txBody>
          <a:bodyPr wrap="none" rtlCol="0">
            <a:spAutoFit/>
          </a:bodyPr>
          <a:lstStyle/>
          <a:p>
            <a:r>
              <a:rPr lang="it-IT" sz="1600" dirty="0" smtClean="0"/>
              <a:t>G1i1</a:t>
            </a:r>
          </a:p>
          <a:p>
            <a:r>
              <a:rPr lang="it-IT" sz="1600" dirty="0" err="1" smtClean="0"/>
              <a:t>Notch</a:t>
            </a:r>
            <a:endParaRPr lang="it-IT" sz="1600" dirty="0" smtClean="0"/>
          </a:p>
          <a:p>
            <a:r>
              <a:rPr lang="it-IT" sz="1600" dirty="0" smtClean="0"/>
              <a:t>Lhx3,4</a:t>
            </a:r>
          </a:p>
          <a:p>
            <a:r>
              <a:rPr lang="it-IT" sz="1600" dirty="0" smtClean="0"/>
              <a:t>Pitx1,2</a:t>
            </a:r>
          </a:p>
          <a:p>
            <a:r>
              <a:rPr lang="it-IT" sz="1600" dirty="0" smtClean="0"/>
              <a:t>Hesx1</a:t>
            </a:r>
          </a:p>
          <a:p>
            <a:r>
              <a:rPr lang="it-IT" sz="1600" dirty="0" smtClean="0"/>
              <a:t>Isl1</a:t>
            </a:r>
          </a:p>
          <a:p>
            <a:r>
              <a:rPr lang="it-IT" sz="1600" dirty="0" smtClean="0"/>
              <a:t>Pax6</a:t>
            </a:r>
          </a:p>
          <a:p>
            <a:r>
              <a:rPr lang="it-IT" sz="1600" dirty="0" smtClean="0"/>
              <a:t>Six3,6</a:t>
            </a:r>
            <a:endParaRPr lang="it-IT" sz="16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p:cNvSpPr txBox="1">
            <a:spLocks/>
          </p:cNvSpPr>
          <p:nvPr/>
        </p:nvSpPr>
        <p:spPr>
          <a:xfrm>
            <a:off x="685800" y="116632"/>
            <a:ext cx="7772400" cy="936104"/>
          </a:xfrm>
          <a:prstGeom prst="rect">
            <a:avLst/>
          </a:prstGeom>
        </p:spPr>
        <p:txBody>
          <a:bodyPr>
            <a:noAutofit/>
          </a:bodyPr>
          <a:lstStyle/>
          <a:p>
            <a:pPr lvl="0" algn="ctr">
              <a:spcBef>
                <a:spcPct val="0"/>
              </a:spcBef>
              <a:defRPr/>
            </a:pPr>
            <a:r>
              <a:rPr lang="it-IT" sz="28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Fisiologia ipofisi</a:t>
            </a:r>
            <a:endParaRPr lang="it-IT" sz="2800" b="1" dirty="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pic>
        <p:nvPicPr>
          <p:cNvPr id="83970" name="Picture 2" descr="http://test.classconnection.s3.amazonaws.com/223/flashcards/196223/jpg/pituitary.jpg">
            <a:hlinkClick r:id="rId2"/>
          </p:cNvPr>
          <p:cNvPicPr>
            <a:picLocks noChangeAspect="1" noChangeArrowheads="1"/>
          </p:cNvPicPr>
          <p:nvPr/>
        </p:nvPicPr>
        <p:blipFill>
          <a:blip r:embed="rId3" cstate="print"/>
          <a:srcRect/>
          <a:stretch>
            <a:fillRect/>
          </a:stretch>
        </p:blipFill>
        <p:spPr bwMode="auto">
          <a:xfrm>
            <a:off x="1475656" y="908720"/>
            <a:ext cx="6192688" cy="5783606"/>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txBox="1">
            <a:spLocks/>
          </p:cNvSpPr>
          <p:nvPr/>
        </p:nvSpPr>
        <p:spPr>
          <a:xfrm>
            <a:off x="107504" y="44624"/>
            <a:ext cx="4036325" cy="936104"/>
          </a:xfrm>
          <a:prstGeom prst="rect">
            <a:avLst/>
          </a:prstGeom>
        </p:spPr>
        <p:txBody>
          <a:bodyP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it-IT" sz="2800" b="1" i="0"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Arial" pitchFamily="34" charset="0"/>
                <a:ea typeface="+mj-ea"/>
                <a:cs typeface="Arial" pitchFamily="34" charset="0"/>
              </a:rPr>
              <a:t>Cause congenite di </a:t>
            </a:r>
          </a:p>
          <a:p>
            <a:pPr marL="0" marR="0" lvl="0" indent="0" defTabSz="914400" rtl="0" eaLnBrk="1" fontAlgn="auto" latinLnBrk="0" hangingPunct="1">
              <a:lnSpc>
                <a:spcPct val="100000"/>
              </a:lnSpc>
              <a:spcBef>
                <a:spcPct val="0"/>
              </a:spcBef>
              <a:spcAft>
                <a:spcPts val="0"/>
              </a:spcAft>
              <a:buClrTx/>
              <a:buSzTx/>
              <a:buFontTx/>
              <a:buNone/>
              <a:tabLst/>
              <a:defRPr/>
            </a:pPr>
            <a:r>
              <a:rPr kumimoji="0" lang="it-IT" sz="2800" b="1" i="0"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Arial" pitchFamily="34" charset="0"/>
                <a:ea typeface="+mj-ea"/>
                <a:cs typeface="Arial" pitchFamily="34" charset="0"/>
              </a:rPr>
              <a:t>insufficienza ipofisaria</a:t>
            </a:r>
          </a:p>
        </p:txBody>
      </p:sp>
      <p:graphicFrame>
        <p:nvGraphicFramePr>
          <p:cNvPr id="4" name="Tabella 3"/>
          <p:cNvGraphicFramePr>
            <a:graphicFrameLocks noGrp="1"/>
          </p:cNvGraphicFramePr>
          <p:nvPr/>
        </p:nvGraphicFramePr>
        <p:xfrm>
          <a:off x="4572000" y="391908"/>
          <a:ext cx="4464496" cy="6228304"/>
        </p:xfrm>
        <a:graphic>
          <a:graphicData uri="http://schemas.openxmlformats.org/drawingml/2006/table">
            <a:tbl>
              <a:tblPr/>
              <a:tblGrid>
                <a:gridCol w="2232248"/>
                <a:gridCol w="2232248"/>
              </a:tblGrid>
              <a:tr h="156516">
                <a:tc>
                  <a:txBody>
                    <a:bodyPr/>
                    <a:lstStyle/>
                    <a:p>
                      <a:pPr algn="l"/>
                      <a:r>
                        <a:rPr lang="it-IT" sz="1200" b="1">
                          <a:latin typeface="Arial" pitchFamily="34" charset="0"/>
                          <a:cs typeface="Arial" pitchFamily="34" charset="0"/>
                        </a:rPr>
                        <a:t>Mutation</a:t>
                      </a:r>
                    </a:p>
                  </a:txBody>
                  <a:tcPr marL="6907" marR="6907" marT="6907" marB="6907" anchor="ctr">
                    <a:lnL>
                      <a:noFill/>
                    </a:lnL>
                    <a:lnR>
                      <a:noFill/>
                    </a:lnR>
                    <a:lnT>
                      <a:noFill/>
                    </a:lnT>
                    <a:lnB>
                      <a:noFill/>
                    </a:lnB>
                  </a:tcPr>
                </a:tc>
                <a:tc>
                  <a:txBody>
                    <a:bodyPr/>
                    <a:lstStyle/>
                    <a:p>
                      <a:pPr algn="l"/>
                      <a:r>
                        <a:rPr lang="it-IT" sz="1200" b="1" dirty="0" err="1">
                          <a:latin typeface="Arial" pitchFamily="34" charset="0"/>
                          <a:cs typeface="Arial" pitchFamily="34" charset="0"/>
                        </a:rPr>
                        <a:t>Hormone</a:t>
                      </a:r>
                      <a:r>
                        <a:rPr lang="it-IT" sz="1200" b="1" dirty="0">
                          <a:latin typeface="Arial" pitchFamily="34" charset="0"/>
                          <a:cs typeface="Arial" pitchFamily="34" charset="0"/>
                        </a:rPr>
                        <a:t> Deficit</a:t>
                      </a:r>
                    </a:p>
                  </a:txBody>
                  <a:tcPr marL="6907" marR="6907" marT="6907" marB="6907" anchor="ctr">
                    <a:lnL>
                      <a:noFill/>
                    </a:lnL>
                    <a:lnR>
                      <a:noFill/>
                    </a:lnR>
                    <a:lnT>
                      <a:noFill/>
                    </a:lnT>
                    <a:lnB>
                      <a:noFill/>
                    </a:lnB>
                  </a:tcPr>
                </a:tc>
              </a:tr>
              <a:tr h="156516">
                <a:tc gridSpan="2">
                  <a:txBody>
                    <a:bodyPr/>
                    <a:lstStyle/>
                    <a:p>
                      <a:pPr algn="l"/>
                      <a:r>
                        <a:rPr lang="it-IT" sz="1050" b="1" i="1">
                          <a:latin typeface="Arial" pitchFamily="34" charset="0"/>
                          <a:cs typeface="Arial" pitchFamily="34" charset="0"/>
                        </a:rPr>
                        <a:t>Genetic</a:t>
                      </a:r>
                      <a:endParaRPr lang="it-IT" sz="1050">
                        <a:latin typeface="Arial" pitchFamily="34" charset="0"/>
                        <a:cs typeface="Arial" pitchFamily="34" charset="0"/>
                      </a:endParaRPr>
                    </a:p>
                  </a:txBody>
                  <a:tcPr marL="6907" marR="6907" marT="6907" marB="6907" anchor="ctr">
                    <a:lnL>
                      <a:noFill/>
                    </a:lnL>
                    <a:lnR>
                      <a:noFill/>
                    </a:lnR>
                    <a:lnT>
                      <a:noFill/>
                    </a:lnT>
                    <a:lnB>
                      <a:noFill/>
                    </a:lnB>
                  </a:tcPr>
                </a:tc>
                <a:tc hMerge="1">
                  <a:txBody>
                    <a:bodyPr/>
                    <a:lstStyle/>
                    <a:p>
                      <a:endParaRPr lang="it-IT"/>
                    </a:p>
                  </a:txBody>
                  <a:tcPr/>
                </a:tc>
              </a:tr>
              <a:tr h="156516">
                <a:tc>
                  <a:txBody>
                    <a:bodyPr/>
                    <a:lstStyle/>
                    <a:p>
                      <a:pPr algn="l"/>
                      <a:r>
                        <a:rPr lang="it-IT" sz="1050">
                          <a:latin typeface="Arial" pitchFamily="34" charset="0"/>
                          <a:cs typeface="Arial" pitchFamily="34" charset="0"/>
                        </a:rPr>
                        <a:t>Kallmann's syndromes</a:t>
                      </a:r>
                    </a:p>
                  </a:txBody>
                  <a:tcPr marL="6907" marR="6907" marT="6907" marB="6907" anchor="ctr">
                    <a:lnL>
                      <a:noFill/>
                    </a:lnL>
                    <a:lnR>
                      <a:noFill/>
                    </a:lnR>
                    <a:lnT>
                      <a:noFill/>
                    </a:lnT>
                    <a:lnB>
                      <a:noFill/>
                    </a:lnB>
                  </a:tcPr>
                </a:tc>
                <a:tc>
                  <a:txBody>
                    <a:bodyPr/>
                    <a:lstStyle/>
                    <a:p>
                      <a:pPr algn="l"/>
                      <a:r>
                        <a:rPr lang="it-IT" sz="1050">
                          <a:latin typeface="Arial" pitchFamily="34" charset="0"/>
                          <a:cs typeface="Arial" pitchFamily="34" charset="0"/>
                        </a:rPr>
                        <a:t>FSH, LH</a:t>
                      </a:r>
                    </a:p>
                  </a:txBody>
                  <a:tcPr marL="6907" marR="6907" marT="6907" marB="6907" anchor="ctr">
                    <a:lnL>
                      <a:noFill/>
                    </a:lnL>
                    <a:lnR>
                      <a:noFill/>
                    </a:lnR>
                    <a:lnT>
                      <a:noFill/>
                    </a:lnT>
                    <a:lnB>
                      <a:noFill/>
                    </a:lnB>
                  </a:tcPr>
                </a:tc>
              </a:tr>
              <a:tr h="156516">
                <a:tc>
                  <a:txBody>
                    <a:bodyPr/>
                    <a:lstStyle/>
                    <a:p>
                      <a:pPr algn="l"/>
                      <a:r>
                        <a:rPr lang="it-IT" sz="1050" dirty="0" err="1">
                          <a:latin typeface="Arial" pitchFamily="34" charset="0"/>
                          <a:cs typeface="Arial" pitchFamily="34" charset="0"/>
                        </a:rPr>
                        <a:t>Prader-Willi</a:t>
                      </a:r>
                      <a:r>
                        <a:rPr lang="it-IT" sz="1050" dirty="0">
                          <a:latin typeface="Arial" pitchFamily="34" charset="0"/>
                          <a:cs typeface="Arial" pitchFamily="34" charset="0"/>
                        </a:rPr>
                        <a:t> </a:t>
                      </a:r>
                      <a:r>
                        <a:rPr lang="it-IT" sz="1050" dirty="0" err="1">
                          <a:latin typeface="Arial" pitchFamily="34" charset="0"/>
                          <a:cs typeface="Arial" pitchFamily="34" charset="0"/>
                        </a:rPr>
                        <a:t>syndrome</a:t>
                      </a:r>
                      <a:endParaRPr lang="it-IT" sz="1050" dirty="0">
                        <a:latin typeface="Arial" pitchFamily="34" charset="0"/>
                        <a:cs typeface="Arial" pitchFamily="34" charset="0"/>
                      </a:endParaRPr>
                    </a:p>
                  </a:txBody>
                  <a:tcPr marL="6907" marR="6907" marT="6907" marB="6907" anchor="ctr">
                    <a:lnL>
                      <a:noFill/>
                    </a:lnL>
                    <a:lnR>
                      <a:noFill/>
                    </a:lnR>
                    <a:lnT>
                      <a:noFill/>
                    </a:lnT>
                    <a:lnB>
                      <a:noFill/>
                    </a:lnB>
                  </a:tcPr>
                </a:tc>
                <a:tc>
                  <a:txBody>
                    <a:bodyPr/>
                    <a:lstStyle/>
                    <a:p>
                      <a:pPr algn="l"/>
                      <a:r>
                        <a:rPr lang="it-IT" sz="1050">
                          <a:latin typeface="Arial" pitchFamily="34" charset="0"/>
                          <a:cs typeface="Arial" pitchFamily="34" charset="0"/>
                        </a:rPr>
                        <a:t>FSH, LH</a:t>
                      </a:r>
                    </a:p>
                  </a:txBody>
                  <a:tcPr marL="6907" marR="6907" marT="6907" marB="6907" anchor="ctr">
                    <a:lnL>
                      <a:noFill/>
                    </a:lnL>
                    <a:lnR>
                      <a:noFill/>
                    </a:lnR>
                    <a:lnT>
                      <a:noFill/>
                    </a:lnT>
                    <a:lnB>
                      <a:noFill/>
                    </a:lnB>
                  </a:tcPr>
                </a:tc>
              </a:tr>
              <a:tr h="295088">
                <a:tc>
                  <a:txBody>
                    <a:bodyPr/>
                    <a:lstStyle/>
                    <a:p>
                      <a:pPr algn="l"/>
                      <a:r>
                        <a:rPr lang="it-IT" sz="1050" dirty="0" err="1">
                          <a:latin typeface="Arial" pitchFamily="34" charset="0"/>
                          <a:cs typeface="Arial" pitchFamily="34" charset="0"/>
                        </a:rPr>
                        <a:t>Lawrence-Moon-Biedl</a:t>
                      </a:r>
                      <a:r>
                        <a:rPr lang="it-IT" sz="1050" dirty="0">
                          <a:latin typeface="Arial" pitchFamily="34" charset="0"/>
                          <a:cs typeface="Arial" pitchFamily="34" charset="0"/>
                        </a:rPr>
                        <a:t> </a:t>
                      </a:r>
                      <a:r>
                        <a:rPr lang="it-IT" sz="1050" dirty="0" err="1">
                          <a:latin typeface="Arial" pitchFamily="34" charset="0"/>
                          <a:cs typeface="Arial" pitchFamily="34" charset="0"/>
                        </a:rPr>
                        <a:t>syndrome</a:t>
                      </a:r>
                      <a:endParaRPr lang="it-IT" sz="1050" dirty="0">
                        <a:latin typeface="Arial" pitchFamily="34" charset="0"/>
                        <a:cs typeface="Arial" pitchFamily="34" charset="0"/>
                      </a:endParaRPr>
                    </a:p>
                  </a:txBody>
                  <a:tcPr marL="6907" marR="6907" marT="6907" marB="6907" anchor="ctr">
                    <a:lnL>
                      <a:noFill/>
                    </a:lnL>
                    <a:lnR>
                      <a:noFill/>
                    </a:lnR>
                    <a:lnT>
                      <a:noFill/>
                    </a:lnT>
                    <a:lnB>
                      <a:noFill/>
                    </a:lnB>
                  </a:tcPr>
                </a:tc>
                <a:tc>
                  <a:txBody>
                    <a:bodyPr/>
                    <a:lstStyle/>
                    <a:p>
                      <a:pPr algn="l"/>
                      <a:r>
                        <a:rPr lang="it-IT" sz="1050">
                          <a:latin typeface="Arial" pitchFamily="34" charset="0"/>
                          <a:cs typeface="Arial" pitchFamily="34" charset="0"/>
                        </a:rPr>
                        <a:t>FSH, LH</a:t>
                      </a:r>
                    </a:p>
                  </a:txBody>
                  <a:tcPr marL="6907" marR="6907" marT="6907" marB="6907" anchor="ctr">
                    <a:lnL>
                      <a:noFill/>
                    </a:lnL>
                    <a:lnR>
                      <a:noFill/>
                    </a:lnR>
                    <a:lnT>
                      <a:noFill/>
                    </a:lnT>
                    <a:lnB>
                      <a:noFill/>
                    </a:lnB>
                  </a:tcPr>
                </a:tc>
              </a:tr>
              <a:tr h="156516">
                <a:tc gridSpan="2">
                  <a:txBody>
                    <a:bodyPr/>
                    <a:lstStyle/>
                    <a:p>
                      <a:pPr algn="l"/>
                      <a:r>
                        <a:rPr lang="it-IT" sz="1050" b="1" i="1">
                          <a:latin typeface="Arial" pitchFamily="34" charset="0"/>
                          <a:cs typeface="Arial" pitchFamily="34" charset="0"/>
                        </a:rPr>
                        <a:t>Receptor</a:t>
                      </a:r>
                      <a:endParaRPr lang="it-IT" sz="1050">
                        <a:latin typeface="Arial" pitchFamily="34" charset="0"/>
                        <a:cs typeface="Arial" pitchFamily="34" charset="0"/>
                      </a:endParaRPr>
                    </a:p>
                  </a:txBody>
                  <a:tcPr marL="6907" marR="6907" marT="6907" marB="6907" anchor="ctr">
                    <a:lnL>
                      <a:noFill/>
                    </a:lnL>
                    <a:lnR>
                      <a:noFill/>
                    </a:lnR>
                    <a:lnT>
                      <a:noFill/>
                    </a:lnT>
                    <a:lnB>
                      <a:noFill/>
                    </a:lnB>
                  </a:tcPr>
                </a:tc>
                <a:tc hMerge="1">
                  <a:txBody>
                    <a:bodyPr/>
                    <a:lstStyle/>
                    <a:p>
                      <a:endParaRPr lang="it-IT"/>
                    </a:p>
                  </a:txBody>
                  <a:tcPr/>
                </a:tc>
              </a:tr>
              <a:tr h="156516">
                <a:tc>
                  <a:txBody>
                    <a:bodyPr/>
                    <a:lstStyle/>
                    <a:p>
                      <a:pPr algn="l"/>
                      <a:r>
                        <a:rPr lang="it-IT" sz="1050">
                          <a:latin typeface="Arial" pitchFamily="34" charset="0"/>
                          <a:cs typeface="Arial" pitchFamily="34" charset="0"/>
                        </a:rPr>
                        <a:t>GHRH receptor</a:t>
                      </a:r>
                    </a:p>
                  </a:txBody>
                  <a:tcPr marL="6907" marR="6907" marT="6907" marB="6907" anchor="ctr">
                    <a:lnL>
                      <a:noFill/>
                    </a:lnL>
                    <a:lnR>
                      <a:noFill/>
                    </a:lnR>
                    <a:lnT>
                      <a:noFill/>
                    </a:lnT>
                    <a:lnB>
                      <a:noFill/>
                    </a:lnB>
                  </a:tcPr>
                </a:tc>
                <a:tc>
                  <a:txBody>
                    <a:bodyPr/>
                    <a:lstStyle/>
                    <a:p>
                      <a:pPr algn="l"/>
                      <a:r>
                        <a:rPr lang="it-IT" sz="1050">
                          <a:latin typeface="Arial" pitchFamily="34" charset="0"/>
                          <a:cs typeface="Arial" pitchFamily="34" charset="0"/>
                        </a:rPr>
                        <a:t>GH</a:t>
                      </a:r>
                    </a:p>
                  </a:txBody>
                  <a:tcPr marL="6907" marR="6907" marT="6907" marB="6907" anchor="ctr">
                    <a:lnL>
                      <a:noFill/>
                    </a:lnL>
                    <a:lnR>
                      <a:noFill/>
                    </a:lnR>
                    <a:lnT>
                      <a:noFill/>
                    </a:lnT>
                    <a:lnB>
                      <a:noFill/>
                    </a:lnB>
                  </a:tcPr>
                </a:tc>
              </a:tr>
              <a:tr h="156516">
                <a:tc>
                  <a:txBody>
                    <a:bodyPr/>
                    <a:lstStyle/>
                    <a:p>
                      <a:pPr algn="l"/>
                      <a:r>
                        <a:rPr lang="it-IT" sz="1050">
                          <a:latin typeface="Arial" pitchFamily="34" charset="0"/>
                          <a:cs typeface="Arial" pitchFamily="34" charset="0"/>
                        </a:rPr>
                        <a:t>CRH receptor and CRH</a:t>
                      </a:r>
                    </a:p>
                  </a:txBody>
                  <a:tcPr marL="6907" marR="6907" marT="6907" marB="6907" anchor="ctr">
                    <a:lnL>
                      <a:noFill/>
                    </a:lnL>
                    <a:lnR>
                      <a:noFill/>
                    </a:lnR>
                    <a:lnT>
                      <a:noFill/>
                    </a:lnT>
                    <a:lnB>
                      <a:noFill/>
                    </a:lnB>
                  </a:tcPr>
                </a:tc>
                <a:tc>
                  <a:txBody>
                    <a:bodyPr/>
                    <a:lstStyle/>
                    <a:p>
                      <a:pPr algn="l"/>
                      <a:r>
                        <a:rPr lang="it-IT" sz="1050">
                          <a:latin typeface="Arial" pitchFamily="34" charset="0"/>
                          <a:cs typeface="Arial" pitchFamily="34" charset="0"/>
                        </a:rPr>
                        <a:t>ACTH</a:t>
                      </a:r>
                    </a:p>
                  </a:txBody>
                  <a:tcPr marL="6907" marR="6907" marT="6907" marB="6907" anchor="ctr">
                    <a:lnL>
                      <a:noFill/>
                    </a:lnL>
                    <a:lnR>
                      <a:noFill/>
                    </a:lnR>
                    <a:lnT>
                      <a:noFill/>
                    </a:lnT>
                    <a:lnB>
                      <a:noFill/>
                    </a:lnB>
                  </a:tcPr>
                </a:tc>
              </a:tr>
              <a:tr h="156516">
                <a:tc>
                  <a:txBody>
                    <a:bodyPr/>
                    <a:lstStyle/>
                    <a:p>
                      <a:pPr algn="l"/>
                      <a:r>
                        <a:rPr lang="it-IT" sz="1050">
                          <a:latin typeface="Arial" pitchFamily="34" charset="0"/>
                          <a:cs typeface="Arial" pitchFamily="34" charset="0"/>
                        </a:rPr>
                        <a:t>GnRH receptor</a:t>
                      </a:r>
                    </a:p>
                  </a:txBody>
                  <a:tcPr marL="6907" marR="6907" marT="6907" marB="6907" anchor="ctr">
                    <a:lnL>
                      <a:noFill/>
                    </a:lnL>
                    <a:lnR>
                      <a:noFill/>
                    </a:lnR>
                    <a:lnT>
                      <a:noFill/>
                    </a:lnT>
                    <a:lnB>
                      <a:noFill/>
                    </a:lnB>
                  </a:tcPr>
                </a:tc>
                <a:tc>
                  <a:txBody>
                    <a:bodyPr/>
                    <a:lstStyle/>
                    <a:p>
                      <a:pPr algn="l"/>
                      <a:r>
                        <a:rPr lang="it-IT" sz="1050">
                          <a:latin typeface="Arial" pitchFamily="34" charset="0"/>
                          <a:cs typeface="Arial" pitchFamily="34" charset="0"/>
                        </a:rPr>
                        <a:t>FSH, LH</a:t>
                      </a:r>
                    </a:p>
                  </a:txBody>
                  <a:tcPr marL="6907" marR="6907" marT="6907" marB="6907" anchor="ctr">
                    <a:lnL>
                      <a:noFill/>
                    </a:lnL>
                    <a:lnR>
                      <a:noFill/>
                    </a:lnR>
                    <a:lnT>
                      <a:noFill/>
                    </a:lnT>
                    <a:lnB>
                      <a:noFill/>
                    </a:lnB>
                  </a:tcPr>
                </a:tc>
              </a:tr>
              <a:tr h="156516">
                <a:tc>
                  <a:txBody>
                    <a:bodyPr/>
                    <a:lstStyle/>
                    <a:p>
                      <a:pPr algn="l"/>
                      <a:r>
                        <a:rPr lang="it-IT" sz="1050">
                          <a:latin typeface="Arial" pitchFamily="34" charset="0"/>
                          <a:cs typeface="Arial" pitchFamily="34" charset="0"/>
                        </a:rPr>
                        <a:t>GPR54</a:t>
                      </a:r>
                    </a:p>
                  </a:txBody>
                  <a:tcPr marL="6907" marR="6907" marT="6907" marB="6907" anchor="ctr">
                    <a:lnL>
                      <a:noFill/>
                    </a:lnL>
                    <a:lnR>
                      <a:noFill/>
                    </a:lnR>
                    <a:lnT>
                      <a:noFill/>
                    </a:lnT>
                    <a:lnB>
                      <a:noFill/>
                    </a:lnB>
                  </a:tcPr>
                </a:tc>
                <a:tc>
                  <a:txBody>
                    <a:bodyPr/>
                    <a:lstStyle/>
                    <a:p>
                      <a:pPr algn="l"/>
                      <a:r>
                        <a:rPr lang="it-IT" sz="1050">
                          <a:latin typeface="Arial" pitchFamily="34" charset="0"/>
                          <a:cs typeface="Arial" pitchFamily="34" charset="0"/>
                        </a:rPr>
                        <a:t>LH, FSH</a:t>
                      </a:r>
                    </a:p>
                  </a:txBody>
                  <a:tcPr marL="6907" marR="6907" marT="6907" marB="6907" anchor="ctr">
                    <a:lnL>
                      <a:noFill/>
                    </a:lnL>
                    <a:lnR>
                      <a:noFill/>
                    </a:lnR>
                    <a:lnT>
                      <a:noFill/>
                    </a:lnT>
                    <a:lnB>
                      <a:noFill/>
                    </a:lnB>
                  </a:tcPr>
                </a:tc>
              </a:tr>
              <a:tr h="156516">
                <a:tc>
                  <a:txBody>
                    <a:bodyPr/>
                    <a:lstStyle/>
                    <a:p>
                      <a:pPr algn="l"/>
                      <a:r>
                        <a:rPr lang="it-IT" sz="1050">
                          <a:latin typeface="Arial" pitchFamily="34" charset="0"/>
                          <a:cs typeface="Arial" pitchFamily="34" charset="0"/>
                        </a:rPr>
                        <a:t>TRH receptor</a:t>
                      </a:r>
                    </a:p>
                  </a:txBody>
                  <a:tcPr marL="6907" marR="6907" marT="6907" marB="6907" anchor="ctr">
                    <a:lnL>
                      <a:noFill/>
                    </a:lnL>
                    <a:lnR>
                      <a:noFill/>
                    </a:lnR>
                    <a:lnT>
                      <a:noFill/>
                    </a:lnT>
                    <a:lnB>
                      <a:noFill/>
                    </a:lnB>
                  </a:tcPr>
                </a:tc>
                <a:tc>
                  <a:txBody>
                    <a:bodyPr/>
                    <a:lstStyle/>
                    <a:p>
                      <a:pPr algn="l"/>
                      <a:r>
                        <a:rPr lang="it-IT" sz="1050">
                          <a:latin typeface="Arial" pitchFamily="34" charset="0"/>
                          <a:cs typeface="Arial" pitchFamily="34" charset="0"/>
                        </a:rPr>
                        <a:t>TSH</a:t>
                      </a:r>
                    </a:p>
                  </a:txBody>
                  <a:tcPr marL="6907" marR="6907" marT="6907" marB="6907" anchor="ctr">
                    <a:lnL>
                      <a:noFill/>
                    </a:lnL>
                    <a:lnR>
                      <a:noFill/>
                    </a:lnR>
                    <a:lnT>
                      <a:noFill/>
                    </a:lnT>
                    <a:lnB>
                      <a:noFill/>
                    </a:lnB>
                  </a:tcPr>
                </a:tc>
              </a:tr>
              <a:tr h="156516">
                <a:tc>
                  <a:txBody>
                    <a:bodyPr/>
                    <a:lstStyle/>
                    <a:p>
                      <a:pPr algn="l"/>
                      <a:r>
                        <a:rPr lang="it-IT" sz="1050">
                          <a:latin typeface="Arial" pitchFamily="34" charset="0"/>
                          <a:cs typeface="Arial" pitchFamily="34" charset="0"/>
                        </a:rPr>
                        <a:t>Leptin receptor</a:t>
                      </a:r>
                    </a:p>
                  </a:txBody>
                  <a:tcPr marL="6907" marR="6907" marT="6907" marB="6907" anchor="ctr">
                    <a:lnL>
                      <a:noFill/>
                    </a:lnL>
                    <a:lnR>
                      <a:noFill/>
                    </a:lnR>
                    <a:lnT>
                      <a:noFill/>
                    </a:lnT>
                    <a:lnB>
                      <a:noFill/>
                    </a:lnB>
                  </a:tcPr>
                </a:tc>
                <a:tc>
                  <a:txBody>
                    <a:bodyPr/>
                    <a:lstStyle/>
                    <a:p>
                      <a:pPr algn="l"/>
                      <a:r>
                        <a:rPr lang="it-IT" sz="1050">
                          <a:latin typeface="Arial" pitchFamily="34" charset="0"/>
                          <a:cs typeface="Arial" pitchFamily="34" charset="0"/>
                        </a:rPr>
                        <a:t>LH, FSH</a:t>
                      </a:r>
                    </a:p>
                  </a:txBody>
                  <a:tcPr marL="6907" marR="6907" marT="6907" marB="6907" anchor="ctr">
                    <a:lnL>
                      <a:noFill/>
                    </a:lnL>
                    <a:lnR>
                      <a:noFill/>
                    </a:lnR>
                    <a:lnT>
                      <a:noFill/>
                    </a:lnT>
                    <a:lnB>
                      <a:noFill/>
                    </a:lnB>
                  </a:tcPr>
                </a:tc>
              </a:tr>
              <a:tr h="156516">
                <a:tc gridSpan="2">
                  <a:txBody>
                    <a:bodyPr/>
                    <a:lstStyle/>
                    <a:p>
                      <a:pPr algn="l"/>
                      <a:r>
                        <a:rPr lang="it-IT" sz="1050" b="1" i="1">
                          <a:latin typeface="Arial" pitchFamily="34" charset="0"/>
                          <a:cs typeface="Arial" pitchFamily="34" charset="0"/>
                        </a:rPr>
                        <a:t>Structural</a:t>
                      </a:r>
                      <a:endParaRPr lang="it-IT" sz="1050">
                        <a:latin typeface="Arial" pitchFamily="34" charset="0"/>
                        <a:cs typeface="Arial" pitchFamily="34" charset="0"/>
                      </a:endParaRPr>
                    </a:p>
                  </a:txBody>
                  <a:tcPr marL="6907" marR="6907" marT="6907" marB="6907" anchor="ctr">
                    <a:lnL>
                      <a:noFill/>
                    </a:lnL>
                    <a:lnR>
                      <a:noFill/>
                    </a:lnR>
                    <a:lnT>
                      <a:noFill/>
                    </a:lnT>
                    <a:lnB>
                      <a:noFill/>
                    </a:lnB>
                  </a:tcPr>
                </a:tc>
                <a:tc hMerge="1">
                  <a:txBody>
                    <a:bodyPr/>
                    <a:lstStyle/>
                    <a:p>
                      <a:endParaRPr lang="it-IT"/>
                    </a:p>
                  </a:txBody>
                  <a:tcPr/>
                </a:tc>
              </a:tr>
              <a:tr h="156516">
                <a:tc>
                  <a:txBody>
                    <a:bodyPr/>
                    <a:lstStyle/>
                    <a:p>
                      <a:pPr algn="l"/>
                      <a:r>
                        <a:rPr lang="it-IT" sz="1050">
                          <a:latin typeface="Arial" pitchFamily="34" charset="0"/>
                          <a:cs typeface="Arial" pitchFamily="34" charset="0"/>
                        </a:rPr>
                        <a:t>Pituitary aplasia</a:t>
                      </a:r>
                    </a:p>
                  </a:txBody>
                  <a:tcPr marL="6907" marR="6907" marT="6907" marB="6907" anchor="ctr">
                    <a:lnL>
                      <a:noFill/>
                    </a:lnL>
                    <a:lnR>
                      <a:noFill/>
                    </a:lnR>
                    <a:lnT>
                      <a:noFill/>
                    </a:lnT>
                    <a:lnB>
                      <a:noFill/>
                    </a:lnB>
                  </a:tcPr>
                </a:tc>
                <a:tc>
                  <a:txBody>
                    <a:bodyPr/>
                    <a:lstStyle/>
                    <a:p>
                      <a:pPr algn="l"/>
                      <a:r>
                        <a:rPr lang="it-IT" sz="1050">
                          <a:latin typeface="Arial" pitchFamily="34" charset="0"/>
                          <a:cs typeface="Arial" pitchFamily="34" charset="0"/>
                        </a:rPr>
                        <a:t>Any</a:t>
                      </a:r>
                    </a:p>
                  </a:txBody>
                  <a:tcPr marL="6907" marR="6907" marT="6907" marB="6907" anchor="ctr">
                    <a:lnL>
                      <a:noFill/>
                    </a:lnL>
                    <a:lnR>
                      <a:noFill/>
                    </a:lnR>
                    <a:lnT>
                      <a:noFill/>
                    </a:lnT>
                    <a:lnB>
                      <a:noFill/>
                    </a:lnB>
                  </a:tcPr>
                </a:tc>
              </a:tr>
              <a:tr h="156516">
                <a:tc>
                  <a:txBody>
                    <a:bodyPr/>
                    <a:lstStyle/>
                    <a:p>
                      <a:pPr algn="l"/>
                      <a:r>
                        <a:rPr lang="it-IT" sz="1050">
                          <a:latin typeface="Arial" pitchFamily="34" charset="0"/>
                          <a:cs typeface="Arial" pitchFamily="34" charset="0"/>
                        </a:rPr>
                        <a:t>Pituitary hypoplasia</a:t>
                      </a:r>
                    </a:p>
                  </a:txBody>
                  <a:tcPr marL="6907" marR="6907" marT="6907" marB="6907" anchor="ctr">
                    <a:lnL>
                      <a:noFill/>
                    </a:lnL>
                    <a:lnR>
                      <a:noFill/>
                    </a:lnR>
                    <a:lnT>
                      <a:noFill/>
                    </a:lnT>
                    <a:lnB>
                      <a:noFill/>
                    </a:lnB>
                  </a:tcPr>
                </a:tc>
                <a:tc>
                  <a:txBody>
                    <a:bodyPr/>
                    <a:lstStyle/>
                    <a:p>
                      <a:pPr algn="l"/>
                      <a:r>
                        <a:rPr lang="it-IT" sz="1050">
                          <a:latin typeface="Arial" pitchFamily="34" charset="0"/>
                          <a:cs typeface="Arial" pitchFamily="34" charset="0"/>
                        </a:rPr>
                        <a:t>Any</a:t>
                      </a:r>
                    </a:p>
                  </a:txBody>
                  <a:tcPr marL="6907" marR="6907" marT="6907" marB="6907" anchor="ctr">
                    <a:lnL>
                      <a:noFill/>
                    </a:lnL>
                    <a:lnR>
                      <a:noFill/>
                    </a:lnR>
                    <a:lnT>
                      <a:noFill/>
                    </a:lnT>
                    <a:lnB>
                      <a:noFill/>
                    </a:lnB>
                  </a:tcPr>
                </a:tc>
              </a:tr>
              <a:tr h="156516">
                <a:tc>
                  <a:txBody>
                    <a:bodyPr/>
                    <a:lstStyle/>
                    <a:p>
                      <a:pPr algn="l"/>
                      <a:r>
                        <a:rPr lang="it-IT" sz="1050">
                          <a:latin typeface="Arial" pitchFamily="34" charset="0"/>
                          <a:cs typeface="Arial" pitchFamily="34" charset="0"/>
                        </a:rPr>
                        <a:t>CNS masses, encephalocele</a:t>
                      </a:r>
                    </a:p>
                  </a:txBody>
                  <a:tcPr marL="6907" marR="6907" marT="6907" marB="6907" anchor="ctr">
                    <a:lnL>
                      <a:noFill/>
                    </a:lnL>
                    <a:lnR>
                      <a:noFill/>
                    </a:lnR>
                    <a:lnT>
                      <a:noFill/>
                    </a:lnT>
                    <a:lnB>
                      <a:noFill/>
                    </a:lnB>
                  </a:tcPr>
                </a:tc>
                <a:tc>
                  <a:txBody>
                    <a:bodyPr/>
                    <a:lstStyle/>
                    <a:p>
                      <a:pPr algn="l"/>
                      <a:r>
                        <a:rPr lang="it-IT" sz="1050">
                          <a:latin typeface="Arial" pitchFamily="34" charset="0"/>
                          <a:cs typeface="Arial" pitchFamily="34" charset="0"/>
                        </a:rPr>
                        <a:t>Any</a:t>
                      </a:r>
                    </a:p>
                  </a:txBody>
                  <a:tcPr marL="6907" marR="6907" marT="6907" marB="6907" anchor="ctr">
                    <a:lnL>
                      <a:noFill/>
                    </a:lnL>
                    <a:lnR>
                      <a:noFill/>
                    </a:lnR>
                    <a:lnT>
                      <a:noFill/>
                    </a:lnT>
                    <a:lnB>
                      <a:noFill/>
                    </a:lnB>
                  </a:tcPr>
                </a:tc>
              </a:tr>
              <a:tr h="156516">
                <a:tc gridSpan="2">
                  <a:txBody>
                    <a:bodyPr/>
                    <a:lstStyle/>
                    <a:p>
                      <a:pPr algn="l"/>
                      <a:r>
                        <a:rPr lang="it-IT" sz="1050" b="1" i="1">
                          <a:latin typeface="Arial" pitchFamily="34" charset="0"/>
                          <a:cs typeface="Arial" pitchFamily="34" charset="0"/>
                        </a:rPr>
                        <a:t>Transcription Factor Defect</a:t>
                      </a:r>
                      <a:endParaRPr lang="it-IT" sz="1050">
                        <a:latin typeface="Arial" pitchFamily="34" charset="0"/>
                        <a:cs typeface="Arial" pitchFamily="34" charset="0"/>
                      </a:endParaRPr>
                    </a:p>
                  </a:txBody>
                  <a:tcPr marL="6907" marR="6907" marT="6907" marB="6907" anchor="ctr">
                    <a:lnL>
                      <a:noFill/>
                    </a:lnL>
                    <a:lnR>
                      <a:noFill/>
                    </a:lnR>
                    <a:lnT>
                      <a:noFill/>
                    </a:lnT>
                    <a:lnB>
                      <a:noFill/>
                    </a:lnB>
                  </a:tcPr>
                </a:tc>
                <a:tc hMerge="1">
                  <a:txBody>
                    <a:bodyPr/>
                    <a:lstStyle/>
                    <a:p>
                      <a:endParaRPr lang="it-IT"/>
                    </a:p>
                  </a:txBody>
                  <a:tcPr/>
                </a:tc>
              </a:tr>
              <a:tr h="156516">
                <a:tc>
                  <a:txBody>
                    <a:bodyPr/>
                    <a:lstStyle/>
                    <a:p>
                      <a:pPr algn="l"/>
                      <a:r>
                        <a:rPr lang="it-IT" sz="1050">
                          <a:latin typeface="Arial" pitchFamily="34" charset="0"/>
                          <a:cs typeface="Arial" pitchFamily="34" charset="0"/>
                        </a:rPr>
                        <a:t>PITX2</a:t>
                      </a:r>
                    </a:p>
                  </a:txBody>
                  <a:tcPr marL="6907" marR="6907" marT="6907" marB="6907" anchor="ctr">
                    <a:lnL>
                      <a:noFill/>
                    </a:lnL>
                    <a:lnR>
                      <a:noFill/>
                    </a:lnR>
                    <a:lnT>
                      <a:noFill/>
                    </a:lnT>
                    <a:lnB>
                      <a:noFill/>
                    </a:lnB>
                  </a:tcPr>
                </a:tc>
                <a:tc>
                  <a:txBody>
                    <a:bodyPr/>
                    <a:lstStyle/>
                    <a:p>
                      <a:pPr algn="l"/>
                      <a:r>
                        <a:rPr lang="it-IT" sz="1050">
                          <a:latin typeface="Arial" pitchFamily="34" charset="0"/>
                          <a:cs typeface="Arial" pitchFamily="34" charset="0"/>
                        </a:rPr>
                        <a:t> </a:t>
                      </a:r>
                    </a:p>
                  </a:txBody>
                  <a:tcPr marL="6907" marR="6907" marT="6907" marB="6907" anchor="ctr">
                    <a:lnL>
                      <a:noFill/>
                    </a:lnL>
                    <a:lnR>
                      <a:noFill/>
                    </a:lnR>
                    <a:lnT>
                      <a:noFill/>
                    </a:lnT>
                    <a:lnB>
                      <a:noFill/>
                    </a:lnB>
                  </a:tcPr>
                </a:tc>
              </a:tr>
              <a:tr h="156516">
                <a:tc>
                  <a:txBody>
                    <a:bodyPr/>
                    <a:lstStyle/>
                    <a:p>
                      <a:pPr algn="l"/>
                      <a:r>
                        <a:rPr lang="it-IT" sz="1050">
                          <a:latin typeface="Arial" pitchFamily="34" charset="0"/>
                          <a:cs typeface="Arial" pitchFamily="34" charset="0"/>
                        </a:rPr>
                        <a:t>PROP1</a:t>
                      </a:r>
                    </a:p>
                  </a:txBody>
                  <a:tcPr marL="6907" marR="6907" marT="6907" marB="6907" anchor="ctr">
                    <a:lnL>
                      <a:noFill/>
                    </a:lnL>
                    <a:lnR>
                      <a:noFill/>
                    </a:lnR>
                    <a:lnT>
                      <a:noFill/>
                    </a:lnT>
                    <a:lnB>
                      <a:noFill/>
                    </a:lnB>
                  </a:tcPr>
                </a:tc>
                <a:tc>
                  <a:txBody>
                    <a:bodyPr/>
                    <a:lstStyle/>
                    <a:p>
                      <a:pPr algn="l"/>
                      <a:r>
                        <a:rPr lang="en-US" sz="1050">
                          <a:latin typeface="Arial" pitchFamily="34" charset="0"/>
                          <a:cs typeface="Arial" pitchFamily="34" charset="0"/>
                        </a:rPr>
                        <a:t>GH, PRL, TSH, LH, FSH, ± ACTH</a:t>
                      </a:r>
                    </a:p>
                  </a:txBody>
                  <a:tcPr marL="6907" marR="6907" marT="6907" marB="6907" anchor="ctr">
                    <a:lnL>
                      <a:noFill/>
                    </a:lnL>
                    <a:lnR>
                      <a:noFill/>
                    </a:lnR>
                    <a:lnT>
                      <a:noFill/>
                    </a:lnT>
                    <a:lnB>
                      <a:noFill/>
                    </a:lnB>
                  </a:tcPr>
                </a:tc>
              </a:tr>
              <a:tr h="156516">
                <a:tc>
                  <a:txBody>
                    <a:bodyPr/>
                    <a:lstStyle/>
                    <a:p>
                      <a:pPr algn="l"/>
                      <a:r>
                        <a:rPr lang="it-IT" sz="1050">
                          <a:latin typeface="Arial" pitchFamily="34" charset="0"/>
                          <a:cs typeface="Arial" pitchFamily="34" charset="0"/>
                        </a:rPr>
                        <a:t>POU1F1 (PIT1)</a:t>
                      </a:r>
                    </a:p>
                  </a:txBody>
                  <a:tcPr marL="6907" marR="6907" marT="6907" marB="6907" anchor="ctr">
                    <a:lnL>
                      <a:noFill/>
                    </a:lnL>
                    <a:lnR>
                      <a:noFill/>
                    </a:lnR>
                    <a:lnT>
                      <a:noFill/>
                    </a:lnT>
                    <a:lnB>
                      <a:noFill/>
                    </a:lnB>
                  </a:tcPr>
                </a:tc>
                <a:tc>
                  <a:txBody>
                    <a:bodyPr/>
                    <a:lstStyle/>
                    <a:p>
                      <a:pPr algn="l"/>
                      <a:r>
                        <a:rPr lang="it-IT" sz="1050">
                          <a:latin typeface="Arial" pitchFamily="34" charset="0"/>
                          <a:cs typeface="Arial" pitchFamily="34" charset="0"/>
                        </a:rPr>
                        <a:t>PRL, GH, TSH</a:t>
                      </a:r>
                    </a:p>
                  </a:txBody>
                  <a:tcPr marL="6907" marR="6907" marT="6907" marB="6907" anchor="ctr">
                    <a:lnL>
                      <a:noFill/>
                    </a:lnL>
                    <a:lnR>
                      <a:noFill/>
                    </a:lnR>
                    <a:lnT>
                      <a:noFill/>
                    </a:lnT>
                    <a:lnB>
                      <a:noFill/>
                    </a:lnB>
                  </a:tcPr>
                </a:tc>
              </a:tr>
              <a:tr h="156516">
                <a:tc>
                  <a:txBody>
                    <a:bodyPr/>
                    <a:lstStyle/>
                    <a:p>
                      <a:pPr algn="l"/>
                      <a:r>
                        <a:rPr lang="it-IT" sz="1050">
                          <a:latin typeface="Arial" pitchFamily="34" charset="0"/>
                          <a:cs typeface="Arial" pitchFamily="34" charset="0"/>
                        </a:rPr>
                        <a:t>HESX1</a:t>
                      </a:r>
                    </a:p>
                  </a:txBody>
                  <a:tcPr marL="6907" marR="6907" marT="6907" marB="6907" anchor="ctr">
                    <a:lnL>
                      <a:noFill/>
                    </a:lnL>
                    <a:lnR>
                      <a:noFill/>
                    </a:lnR>
                    <a:lnT>
                      <a:noFill/>
                    </a:lnT>
                    <a:lnB>
                      <a:noFill/>
                    </a:lnB>
                  </a:tcPr>
                </a:tc>
                <a:tc>
                  <a:txBody>
                    <a:bodyPr/>
                    <a:lstStyle/>
                    <a:p>
                      <a:pPr algn="l"/>
                      <a:r>
                        <a:rPr lang="en-US" sz="1050">
                          <a:latin typeface="Arial" pitchFamily="34" charset="0"/>
                          <a:cs typeface="Arial" pitchFamily="34" charset="0"/>
                        </a:rPr>
                        <a:t>GH, PRL, TSH, LH, FSH, ACTH</a:t>
                      </a:r>
                    </a:p>
                  </a:txBody>
                  <a:tcPr marL="6907" marR="6907" marT="6907" marB="6907" anchor="ctr">
                    <a:lnL>
                      <a:noFill/>
                    </a:lnL>
                    <a:lnR>
                      <a:noFill/>
                    </a:lnR>
                    <a:lnT>
                      <a:noFill/>
                    </a:lnT>
                    <a:lnB>
                      <a:noFill/>
                    </a:lnB>
                  </a:tcPr>
                </a:tc>
              </a:tr>
              <a:tr h="156516">
                <a:tc>
                  <a:txBody>
                    <a:bodyPr/>
                    <a:lstStyle/>
                    <a:p>
                      <a:pPr algn="l"/>
                      <a:r>
                        <a:rPr lang="it-IT" sz="1050">
                          <a:latin typeface="Arial" pitchFamily="34" charset="0"/>
                          <a:cs typeface="Arial" pitchFamily="34" charset="0"/>
                        </a:rPr>
                        <a:t>LHX3/4</a:t>
                      </a:r>
                    </a:p>
                  </a:txBody>
                  <a:tcPr marL="6907" marR="6907" marT="6907" marB="6907" anchor="ctr">
                    <a:lnL>
                      <a:noFill/>
                    </a:lnL>
                    <a:lnR>
                      <a:noFill/>
                    </a:lnR>
                    <a:lnT>
                      <a:noFill/>
                    </a:lnT>
                    <a:lnB>
                      <a:noFill/>
                    </a:lnB>
                  </a:tcPr>
                </a:tc>
                <a:tc>
                  <a:txBody>
                    <a:bodyPr/>
                    <a:lstStyle/>
                    <a:p>
                      <a:pPr algn="l"/>
                      <a:r>
                        <a:rPr lang="en-US" sz="1050">
                          <a:latin typeface="Arial" pitchFamily="34" charset="0"/>
                          <a:cs typeface="Arial" pitchFamily="34" charset="0"/>
                        </a:rPr>
                        <a:t>GH, PRL, TSH, LH, FSH</a:t>
                      </a:r>
                    </a:p>
                  </a:txBody>
                  <a:tcPr marL="6907" marR="6907" marT="6907" marB="6907" anchor="ctr">
                    <a:lnL>
                      <a:noFill/>
                    </a:lnL>
                    <a:lnR>
                      <a:noFill/>
                    </a:lnR>
                    <a:lnT>
                      <a:noFill/>
                    </a:lnT>
                    <a:lnB>
                      <a:noFill/>
                    </a:lnB>
                  </a:tcPr>
                </a:tc>
              </a:tr>
              <a:tr h="156516">
                <a:tc>
                  <a:txBody>
                    <a:bodyPr/>
                    <a:lstStyle/>
                    <a:p>
                      <a:pPr algn="l"/>
                      <a:r>
                        <a:rPr lang="it-IT" sz="1050">
                          <a:latin typeface="Arial" pitchFamily="34" charset="0"/>
                          <a:cs typeface="Arial" pitchFamily="34" charset="0"/>
                        </a:rPr>
                        <a:t>NR0B1 (DAX1)</a:t>
                      </a:r>
                    </a:p>
                  </a:txBody>
                  <a:tcPr marL="6907" marR="6907" marT="6907" marB="6907" anchor="ctr">
                    <a:lnL>
                      <a:noFill/>
                    </a:lnL>
                    <a:lnR>
                      <a:noFill/>
                    </a:lnR>
                    <a:lnT>
                      <a:noFill/>
                    </a:lnT>
                    <a:lnB>
                      <a:noFill/>
                    </a:lnB>
                  </a:tcPr>
                </a:tc>
                <a:tc>
                  <a:txBody>
                    <a:bodyPr/>
                    <a:lstStyle/>
                    <a:p>
                      <a:pPr algn="l"/>
                      <a:r>
                        <a:rPr lang="it-IT" sz="1050">
                          <a:latin typeface="Arial" pitchFamily="34" charset="0"/>
                          <a:cs typeface="Arial" pitchFamily="34" charset="0"/>
                        </a:rPr>
                        <a:t>Adrenal, LH, FSH</a:t>
                      </a:r>
                    </a:p>
                  </a:txBody>
                  <a:tcPr marL="6907" marR="6907" marT="6907" marB="6907" anchor="ctr">
                    <a:lnL>
                      <a:noFill/>
                    </a:lnL>
                    <a:lnR>
                      <a:noFill/>
                    </a:lnR>
                    <a:lnT>
                      <a:noFill/>
                    </a:lnT>
                    <a:lnB>
                      <a:noFill/>
                    </a:lnB>
                  </a:tcPr>
                </a:tc>
              </a:tr>
              <a:tr h="156516">
                <a:tc>
                  <a:txBody>
                    <a:bodyPr/>
                    <a:lstStyle/>
                    <a:p>
                      <a:pPr algn="l"/>
                      <a:r>
                        <a:rPr lang="it-IT" sz="1050">
                          <a:latin typeface="Arial" pitchFamily="34" charset="0"/>
                          <a:cs typeface="Arial" pitchFamily="34" charset="0"/>
                        </a:rPr>
                        <a:t>TBX19 (TPIT)</a:t>
                      </a:r>
                    </a:p>
                  </a:txBody>
                  <a:tcPr marL="6907" marR="6907" marT="6907" marB="6907" anchor="ctr">
                    <a:lnL>
                      <a:noFill/>
                    </a:lnL>
                    <a:lnR>
                      <a:noFill/>
                    </a:lnR>
                    <a:lnT>
                      <a:noFill/>
                    </a:lnT>
                    <a:lnB>
                      <a:noFill/>
                    </a:lnB>
                  </a:tcPr>
                </a:tc>
                <a:tc>
                  <a:txBody>
                    <a:bodyPr/>
                    <a:lstStyle/>
                    <a:p>
                      <a:pPr algn="l"/>
                      <a:r>
                        <a:rPr lang="it-IT" sz="1050">
                          <a:latin typeface="Arial" pitchFamily="34" charset="0"/>
                          <a:cs typeface="Arial" pitchFamily="34" charset="0"/>
                        </a:rPr>
                        <a:t>ACTH</a:t>
                      </a:r>
                    </a:p>
                  </a:txBody>
                  <a:tcPr marL="6907" marR="6907" marT="6907" marB="6907" anchor="ctr">
                    <a:lnL>
                      <a:noFill/>
                    </a:lnL>
                    <a:lnR>
                      <a:noFill/>
                    </a:lnR>
                    <a:lnT>
                      <a:noFill/>
                    </a:lnT>
                    <a:lnB>
                      <a:noFill/>
                    </a:lnB>
                  </a:tcPr>
                </a:tc>
              </a:tr>
              <a:tr h="156516">
                <a:tc gridSpan="2">
                  <a:txBody>
                    <a:bodyPr/>
                    <a:lstStyle/>
                    <a:p>
                      <a:pPr algn="l"/>
                      <a:r>
                        <a:rPr lang="it-IT" sz="1050" b="1" i="1">
                          <a:latin typeface="Arial" pitchFamily="34" charset="0"/>
                          <a:cs typeface="Arial" pitchFamily="34" charset="0"/>
                        </a:rPr>
                        <a:t>Hormone Mutation</a:t>
                      </a:r>
                      <a:endParaRPr lang="it-IT" sz="1050">
                        <a:latin typeface="Arial" pitchFamily="34" charset="0"/>
                        <a:cs typeface="Arial" pitchFamily="34" charset="0"/>
                      </a:endParaRPr>
                    </a:p>
                  </a:txBody>
                  <a:tcPr marL="6907" marR="6907" marT="6907" marB="6907" anchor="ctr">
                    <a:lnL>
                      <a:noFill/>
                    </a:lnL>
                    <a:lnR>
                      <a:noFill/>
                    </a:lnR>
                    <a:lnT>
                      <a:noFill/>
                    </a:lnT>
                    <a:lnB>
                      <a:noFill/>
                    </a:lnB>
                  </a:tcPr>
                </a:tc>
                <a:tc hMerge="1">
                  <a:txBody>
                    <a:bodyPr/>
                    <a:lstStyle/>
                    <a:p>
                      <a:endParaRPr lang="it-IT"/>
                    </a:p>
                  </a:txBody>
                  <a:tcPr/>
                </a:tc>
              </a:tr>
              <a:tr h="156516">
                <a:tc>
                  <a:txBody>
                    <a:bodyPr/>
                    <a:lstStyle/>
                    <a:p>
                      <a:pPr algn="l"/>
                      <a:r>
                        <a:rPr lang="it-IT" sz="1050">
                          <a:latin typeface="Arial" pitchFamily="34" charset="0"/>
                          <a:cs typeface="Arial" pitchFamily="34" charset="0"/>
                        </a:rPr>
                        <a:t>GH1</a:t>
                      </a:r>
                    </a:p>
                  </a:txBody>
                  <a:tcPr marL="6907" marR="6907" marT="6907" marB="6907" anchor="ctr">
                    <a:lnL>
                      <a:noFill/>
                    </a:lnL>
                    <a:lnR>
                      <a:noFill/>
                    </a:lnR>
                    <a:lnT>
                      <a:noFill/>
                    </a:lnT>
                    <a:lnB>
                      <a:noFill/>
                    </a:lnB>
                  </a:tcPr>
                </a:tc>
                <a:tc>
                  <a:txBody>
                    <a:bodyPr/>
                    <a:lstStyle/>
                    <a:p>
                      <a:pPr algn="l"/>
                      <a:r>
                        <a:rPr lang="it-IT" sz="1050">
                          <a:latin typeface="Arial" pitchFamily="34" charset="0"/>
                          <a:cs typeface="Arial" pitchFamily="34" charset="0"/>
                        </a:rPr>
                        <a:t>GH</a:t>
                      </a:r>
                    </a:p>
                  </a:txBody>
                  <a:tcPr marL="6907" marR="6907" marT="6907" marB="6907" anchor="ctr">
                    <a:lnL>
                      <a:noFill/>
                    </a:lnL>
                    <a:lnR>
                      <a:noFill/>
                    </a:lnR>
                    <a:lnT>
                      <a:noFill/>
                    </a:lnT>
                    <a:lnB>
                      <a:noFill/>
                    </a:lnB>
                  </a:tcPr>
                </a:tc>
              </a:tr>
              <a:tr h="156516">
                <a:tc>
                  <a:txBody>
                    <a:bodyPr/>
                    <a:lstStyle/>
                    <a:p>
                      <a:pPr algn="l"/>
                      <a:r>
                        <a:rPr lang="it-IT" sz="1050">
                          <a:latin typeface="Arial" pitchFamily="34" charset="0"/>
                          <a:cs typeface="Arial" pitchFamily="34" charset="0"/>
                        </a:rPr>
                        <a:t>Bioinactive GH</a:t>
                      </a:r>
                    </a:p>
                  </a:txBody>
                  <a:tcPr marL="6907" marR="6907" marT="6907" marB="6907" anchor="ctr">
                    <a:lnL>
                      <a:noFill/>
                    </a:lnL>
                    <a:lnR>
                      <a:noFill/>
                    </a:lnR>
                    <a:lnT>
                      <a:noFill/>
                    </a:lnT>
                    <a:lnB>
                      <a:noFill/>
                    </a:lnB>
                  </a:tcPr>
                </a:tc>
                <a:tc>
                  <a:txBody>
                    <a:bodyPr/>
                    <a:lstStyle/>
                    <a:p>
                      <a:pPr algn="l"/>
                      <a:r>
                        <a:rPr lang="it-IT" sz="1050">
                          <a:latin typeface="Arial" pitchFamily="34" charset="0"/>
                          <a:cs typeface="Arial" pitchFamily="34" charset="0"/>
                        </a:rPr>
                        <a:t>GH</a:t>
                      </a:r>
                    </a:p>
                  </a:txBody>
                  <a:tcPr marL="6907" marR="6907" marT="6907" marB="6907" anchor="ctr">
                    <a:lnL>
                      <a:noFill/>
                    </a:lnL>
                    <a:lnR>
                      <a:noFill/>
                    </a:lnR>
                    <a:lnT>
                      <a:noFill/>
                    </a:lnT>
                    <a:lnB>
                      <a:noFill/>
                    </a:lnB>
                  </a:tcPr>
                </a:tc>
              </a:tr>
              <a:tr h="156516">
                <a:tc>
                  <a:txBody>
                    <a:bodyPr/>
                    <a:lstStyle/>
                    <a:p>
                      <a:pPr algn="l"/>
                      <a:r>
                        <a:rPr lang="it-IT" sz="1050">
                          <a:latin typeface="Arial" pitchFamily="34" charset="0"/>
                          <a:cs typeface="Arial" pitchFamily="34" charset="0"/>
                        </a:rPr>
                        <a:t>FSH</a:t>
                      </a:r>
                      <a:r>
                        <a:rPr lang="el-GR" sz="1050">
                          <a:latin typeface="Arial" pitchFamily="34" charset="0"/>
                          <a:cs typeface="Arial" pitchFamily="34" charset="0"/>
                        </a:rPr>
                        <a:t>β</a:t>
                      </a:r>
                    </a:p>
                  </a:txBody>
                  <a:tcPr marL="6907" marR="6907" marT="6907" marB="6907" anchor="ctr">
                    <a:lnL>
                      <a:noFill/>
                    </a:lnL>
                    <a:lnR>
                      <a:noFill/>
                    </a:lnR>
                    <a:lnT>
                      <a:noFill/>
                    </a:lnT>
                    <a:lnB>
                      <a:noFill/>
                    </a:lnB>
                  </a:tcPr>
                </a:tc>
                <a:tc>
                  <a:txBody>
                    <a:bodyPr/>
                    <a:lstStyle/>
                    <a:p>
                      <a:pPr algn="l"/>
                      <a:r>
                        <a:rPr lang="it-IT" sz="1050">
                          <a:latin typeface="Arial" pitchFamily="34" charset="0"/>
                          <a:cs typeface="Arial" pitchFamily="34" charset="0"/>
                        </a:rPr>
                        <a:t>FSH</a:t>
                      </a:r>
                    </a:p>
                  </a:txBody>
                  <a:tcPr marL="6907" marR="6907" marT="6907" marB="6907" anchor="ctr">
                    <a:lnL>
                      <a:noFill/>
                    </a:lnL>
                    <a:lnR>
                      <a:noFill/>
                    </a:lnR>
                    <a:lnT>
                      <a:noFill/>
                    </a:lnT>
                    <a:lnB>
                      <a:noFill/>
                    </a:lnB>
                  </a:tcPr>
                </a:tc>
              </a:tr>
              <a:tr h="156516">
                <a:tc>
                  <a:txBody>
                    <a:bodyPr/>
                    <a:lstStyle/>
                    <a:p>
                      <a:pPr algn="l"/>
                      <a:r>
                        <a:rPr lang="it-IT" sz="1050">
                          <a:latin typeface="Arial" pitchFamily="34" charset="0"/>
                          <a:cs typeface="Arial" pitchFamily="34" charset="0"/>
                        </a:rPr>
                        <a:t>LH</a:t>
                      </a:r>
                      <a:r>
                        <a:rPr lang="el-GR" sz="1050">
                          <a:latin typeface="Arial" pitchFamily="34" charset="0"/>
                          <a:cs typeface="Arial" pitchFamily="34" charset="0"/>
                        </a:rPr>
                        <a:t>β</a:t>
                      </a:r>
                    </a:p>
                  </a:txBody>
                  <a:tcPr marL="6907" marR="6907" marT="6907" marB="6907" anchor="ctr">
                    <a:lnL>
                      <a:noFill/>
                    </a:lnL>
                    <a:lnR>
                      <a:noFill/>
                    </a:lnR>
                    <a:lnT>
                      <a:noFill/>
                    </a:lnT>
                    <a:lnB>
                      <a:noFill/>
                    </a:lnB>
                  </a:tcPr>
                </a:tc>
                <a:tc>
                  <a:txBody>
                    <a:bodyPr/>
                    <a:lstStyle/>
                    <a:p>
                      <a:pPr algn="l"/>
                      <a:r>
                        <a:rPr lang="it-IT" sz="1050">
                          <a:latin typeface="Arial" pitchFamily="34" charset="0"/>
                          <a:cs typeface="Arial" pitchFamily="34" charset="0"/>
                        </a:rPr>
                        <a:t>LH</a:t>
                      </a:r>
                    </a:p>
                  </a:txBody>
                  <a:tcPr marL="6907" marR="6907" marT="6907" marB="6907" anchor="ctr">
                    <a:lnL>
                      <a:noFill/>
                    </a:lnL>
                    <a:lnR>
                      <a:noFill/>
                    </a:lnR>
                    <a:lnT>
                      <a:noFill/>
                    </a:lnT>
                    <a:lnB>
                      <a:noFill/>
                    </a:lnB>
                  </a:tcPr>
                </a:tc>
              </a:tr>
              <a:tr h="156516">
                <a:tc>
                  <a:txBody>
                    <a:bodyPr/>
                    <a:lstStyle/>
                    <a:p>
                      <a:pPr algn="l"/>
                      <a:r>
                        <a:rPr lang="it-IT" sz="1050">
                          <a:latin typeface="Arial" pitchFamily="34" charset="0"/>
                          <a:cs typeface="Arial" pitchFamily="34" charset="0"/>
                        </a:rPr>
                        <a:t>POMC</a:t>
                      </a:r>
                    </a:p>
                  </a:txBody>
                  <a:tcPr marL="6907" marR="6907" marT="6907" marB="6907" anchor="ctr">
                    <a:lnL>
                      <a:noFill/>
                    </a:lnL>
                    <a:lnR>
                      <a:noFill/>
                    </a:lnR>
                    <a:lnT>
                      <a:noFill/>
                    </a:lnT>
                    <a:lnB>
                      <a:noFill/>
                    </a:lnB>
                  </a:tcPr>
                </a:tc>
                <a:tc>
                  <a:txBody>
                    <a:bodyPr/>
                    <a:lstStyle/>
                    <a:p>
                      <a:pPr algn="l"/>
                      <a:r>
                        <a:rPr lang="it-IT" sz="1050">
                          <a:latin typeface="Arial" pitchFamily="34" charset="0"/>
                          <a:cs typeface="Arial" pitchFamily="34" charset="0"/>
                        </a:rPr>
                        <a:t>ACTH</a:t>
                      </a:r>
                    </a:p>
                  </a:txBody>
                  <a:tcPr marL="6907" marR="6907" marT="6907" marB="6907" anchor="ctr">
                    <a:lnL>
                      <a:noFill/>
                    </a:lnL>
                    <a:lnR>
                      <a:noFill/>
                    </a:lnR>
                    <a:lnT>
                      <a:noFill/>
                    </a:lnT>
                    <a:lnB>
                      <a:noFill/>
                    </a:lnB>
                  </a:tcPr>
                </a:tc>
              </a:tr>
              <a:tr h="156516">
                <a:tc>
                  <a:txBody>
                    <a:bodyPr/>
                    <a:lstStyle/>
                    <a:p>
                      <a:pPr algn="l"/>
                      <a:r>
                        <a:rPr lang="it-IT" sz="1050">
                          <a:latin typeface="Arial" pitchFamily="34" charset="0"/>
                          <a:cs typeface="Arial" pitchFamily="34" charset="0"/>
                        </a:rPr>
                        <a:t>POMC processing defect</a:t>
                      </a:r>
                    </a:p>
                  </a:txBody>
                  <a:tcPr marL="6907" marR="6907" marT="6907" marB="6907" anchor="ctr">
                    <a:lnL>
                      <a:noFill/>
                    </a:lnL>
                    <a:lnR>
                      <a:noFill/>
                    </a:lnR>
                    <a:lnT>
                      <a:noFill/>
                    </a:lnT>
                    <a:lnB>
                      <a:noFill/>
                    </a:lnB>
                  </a:tcPr>
                </a:tc>
                <a:tc>
                  <a:txBody>
                    <a:bodyPr/>
                    <a:lstStyle/>
                    <a:p>
                      <a:pPr algn="l"/>
                      <a:r>
                        <a:rPr lang="it-IT" sz="1050">
                          <a:latin typeface="Arial" pitchFamily="34" charset="0"/>
                          <a:cs typeface="Arial" pitchFamily="34" charset="0"/>
                        </a:rPr>
                        <a:t>ACTH</a:t>
                      </a:r>
                    </a:p>
                  </a:txBody>
                  <a:tcPr marL="6907" marR="6907" marT="6907" marB="6907" anchor="ctr">
                    <a:lnL>
                      <a:noFill/>
                    </a:lnL>
                    <a:lnR>
                      <a:noFill/>
                    </a:lnR>
                    <a:lnT>
                      <a:noFill/>
                    </a:lnT>
                    <a:lnB>
                      <a:noFill/>
                    </a:lnB>
                  </a:tcPr>
                </a:tc>
              </a:tr>
              <a:tr h="156516">
                <a:tc>
                  <a:txBody>
                    <a:bodyPr/>
                    <a:lstStyle/>
                    <a:p>
                      <a:pPr algn="l"/>
                      <a:r>
                        <a:rPr lang="it-IT" sz="1050">
                          <a:latin typeface="Arial" pitchFamily="34" charset="0"/>
                          <a:cs typeface="Arial" pitchFamily="34" charset="0"/>
                        </a:rPr>
                        <a:t>TSH</a:t>
                      </a:r>
                      <a:r>
                        <a:rPr lang="el-GR" sz="1050">
                          <a:latin typeface="Arial" pitchFamily="34" charset="0"/>
                          <a:cs typeface="Arial" pitchFamily="34" charset="0"/>
                        </a:rPr>
                        <a:t>β</a:t>
                      </a:r>
                    </a:p>
                  </a:txBody>
                  <a:tcPr marL="6907" marR="6907" marT="6907" marB="6907" anchor="ctr">
                    <a:lnL>
                      <a:noFill/>
                    </a:lnL>
                    <a:lnR>
                      <a:noFill/>
                    </a:lnR>
                    <a:lnT>
                      <a:noFill/>
                    </a:lnT>
                    <a:lnB>
                      <a:noFill/>
                    </a:lnB>
                  </a:tcPr>
                </a:tc>
                <a:tc>
                  <a:txBody>
                    <a:bodyPr/>
                    <a:lstStyle/>
                    <a:p>
                      <a:pPr algn="l"/>
                      <a:r>
                        <a:rPr lang="it-IT" sz="1050">
                          <a:latin typeface="Arial" pitchFamily="34" charset="0"/>
                          <a:cs typeface="Arial" pitchFamily="34" charset="0"/>
                        </a:rPr>
                        <a:t>TSH</a:t>
                      </a:r>
                    </a:p>
                  </a:txBody>
                  <a:tcPr marL="6907" marR="6907" marT="6907" marB="6907" anchor="ctr">
                    <a:lnL>
                      <a:noFill/>
                    </a:lnL>
                    <a:lnR>
                      <a:noFill/>
                    </a:lnR>
                    <a:lnT>
                      <a:noFill/>
                    </a:lnT>
                    <a:lnB>
                      <a:noFill/>
                    </a:lnB>
                  </a:tcPr>
                </a:tc>
              </a:tr>
              <a:tr h="156516">
                <a:tc>
                  <a:txBody>
                    <a:bodyPr/>
                    <a:lstStyle/>
                    <a:p>
                      <a:pPr algn="l"/>
                      <a:r>
                        <a:rPr lang="it-IT" sz="1050">
                          <a:latin typeface="Arial" pitchFamily="34" charset="0"/>
                          <a:cs typeface="Arial" pitchFamily="34" charset="0"/>
                        </a:rPr>
                        <a:t>Leptin</a:t>
                      </a:r>
                    </a:p>
                  </a:txBody>
                  <a:tcPr marL="6907" marR="6907" marT="6907" marB="6907" anchor="ctr">
                    <a:lnL>
                      <a:noFill/>
                    </a:lnL>
                    <a:lnR>
                      <a:noFill/>
                    </a:lnR>
                    <a:lnT>
                      <a:noFill/>
                    </a:lnT>
                    <a:lnB>
                      <a:noFill/>
                    </a:lnB>
                  </a:tcPr>
                </a:tc>
                <a:tc>
                  <a:txBody>
                    <a:bodyPr/>
                    <a:lstStyle/>
                    <a:p>
                      <a:pPr algn="l"/>
                      <a:r>
                        <a:rPr lang="it-IT" sz="1050">
                          <a:latin typeface="Arial" pitchFamily="34" charset="0"/>
                          <a:cs typeface="Arial" pitchFamily="34" charset="0"/>
                        </a:rPr>
                        <a:t>LH, FSH</a:t>
                      </a:r>
                    </a:p>
                  </a:txBody>
                  <a:tcPr marL="6907" marR="6907" marT="6907" marB="6907" anchor="ctr">
                    <a:lnL>
                      <a:noFill/>
                    </a:lnL>
                    <a:lnR>
                      <a:noFill/>
                    </a:lnR>
                    <a:lnT>
                      <a:noFill/>
                    </a:lnT>
                    <a:lnB>
                      <a:noFill/>
                    </a:lnB>
                  </a:tcPr>
                </a:tc>
              </a:tr>
              <a:tr h="156516">
                <a:tc>
                  <a:txBody>
                    <a:bodyPr/>
                    <a:lstStyle/>
                    <a:p>
                      <a:pPr algn="l"/>
                      <a:r>
                        <a:rPr lang="it-IT" sz="1050">
                          <a:latin typeface="Arial" pitchFamily="34" charset="0"/>
                          <a:cs typeface="Arial" pitchFamily="34" charset="0"/>
                        </a:rPr>
                        <a:t>PC1</a:t>
                      </a:r>
                    </a:p>
                  </a:txBody>
                  <a:tcPr marL="6907" marR="6907" marT="6907" marB="6907" anchor="ctr">
                    <a:lnL>
                      <a:noFill/>
                    </a:lnL>
                    <a:lnR>
                      <a:noFill/>
                    </a:lnR>
                    <a:lnT>
                      <a:noFill/>
                    </a:lnT>
                    <a:lnB>
                      <a:noFill/>
                    </a:lnB>
                  </a:tcPr>
                </a:tc>
                <a:tc>
                  <a:txBody>
                    <a:bodyPr/>
                    <a:lstStyle/>
                    <a:p>
                      <a:pPr algn="l"/>
                      <a:r>
                        <a:rPr lang="it-IT" sz="1050">
                          <a:latin typeface="Arial" pitchFamily="34" charset="0"/>
                          <a:cs typeface="Arial" pitchFamily="34" charset="0"/>
                        </a:rPr>
                        <a:t>ACTH, FSH, LH</a:t>
                      </a:r>
                    </a:p>
                  </a:txBody>
                  <a:tcPr marL="6907" marR="6907" marT="6907" marB="6907" anchor="ctr">
                    <a:lnL>
                      <a:noFill/>
                    </a:lnL>
                    <a:lnR>
                      <a:noFill/>
                    </a:lnR>
                    <a:lnT>
                      <a:noFill/>
                    </a:lnT>
                    <a:lnB>
                      <a:noFill/>
                    </a:lnB>
                  </a:tcPr>
                </a:tc>
              </a:tr>
              <a:tr h="156516">
                <a:tc>
                  <a:txBody>
                    <a:bodyPr/>
                    <a:lstStyle/>
                    <a:p>
                      <a:pPr algn="l"/>
                      <a:r>
                        <a:rPr lang="it-IT" sz="1050">
                          <a:latin typeface="Arial" pitchFamily="34" charset="0"/>
                          <a:cs typeface="Arial" pitchFamily="34" charset="0"/>
                        </a:rPr>
                        <a:t>Kisspeptin</a:t>
                      </a:r>
                    </a:p>
                  </a:txBody>
                  <a:tcPr marL="6907" marR="6907" marT="6907" marB="6907" anchor="ctr">
                    <a:lnL>
                      <a:noFill/>
                    </a:lnL>
                    <a:lnR>
                      <a:noFill/>
                    </a:lnR>
                    <a:lnT>
                      <a:noFill/>
                    </a:lnT>
                    <a:lnB>
                      <a:noFill/>
                    </a:lnB>
                  </a:tcPr>
                </a:tc>
                <a:tc>
                  <a:txBody>
                    <a:bodyPr/>
                    <a:lstStyle/>
                    <a:p>
                      <a:pPr algn="l"/>
                      <a:r>
                        <a:rPr lang="it-IT" sz="1050" dirty="0">
                          <a:latin typeface="Arial" pitchFamily="34" charset="0"/>
                          <a:cs typeface="Arial" pitchFamily="34" charset="0"/>
                        </a:rPr>
                        <a:t>LH, FSH</a:t>
                      </a:r>
                    </a:p>
                  </a:txBody>
                  <a:tcPr marL="6907" marR="6907" marT="6907" marB="6907" anchor="ctr">
                    <a:lnL>
                      <a:noFill/>
                    </a:lnL>
                    <a:lnR>
                      <a:noFill/>
                    </a:lnR>
                    <a:lnT>
                      <a:noFill/>
                    </a:lnT>
                    <a:lnB>
                      <a:noFill/>
                    </a:lnB>
                  </a:tcPr>
                </a:tc>
              </a:tr>
            </a:tbl>
          </a:graphicData>
        </a:graphic>
      </p:graphicFrame>
      <p:sp>
        <p:nvSpPr>
          <p:cNvPr id="36865"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txBox="1">
            <a:spLocks/>
          </p:cNvSpPr>
          <p:nvPr/>
        </p:nvSpPr>
        <p:spPr>
          <a:xfrm>
            <a:off x="107504" y="44624"/>
            <a:ext cx="4036325" cy="936104"/>
          </a:xfrm>
          <a:prstGeom prst="rect">
            <a:avLst/>
          </a:prstGeom>
        </p:spPr>
        <p:txBody>
          <a:bodyP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it-IT" sz="2800" b="1" i="0"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Arial" pitchFamily="34" charset="0"/>
                <a:ea typeface="+mj-ea"/>
                <a:cs typeface="Arial" pitchFamily="34" charset="0"/>
              </a:rPr>
              <a:t>Cause congenite di </a:t>
            </a:r>
          </a:p>
          <a:p>
            <a:pPr marL="0" marR="0" lvl="0" indent="0" defTabSz="914400" rtl="0" eaLnBrk="1" fontAlgn="auto" latinLnBrk="0" hangingPunct="1">
              <a:lnSpc>
                <a:spcPct val="100000"/>
              </a:lnSpc>
              <a:spcBef>
                <a:spcPct val="0"/>
              </a:spcBef>
              <a:spcAft>
                <a:spcPts val="0"/>
              </a:spcAft>
              <a:buClrTx/>
              <a:buSzTx/>
              <a:buFontTx/>
              <a:buNone/>
              <a:tabLst/>
              <a:defRPr/>
            </a:pPr>
            <a:r>
              <a:rPr kumimoji="0" lang="it-IT" sz="2800" b="1" i="0"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Arial" pitchFamily="34" charset="0"/>
                <a:ea typeface="+mj-ea"/>
                <a:cs typeface="Arial" pitchFamily="34" charset="0"/>
              </a:rPr>
              <a:t>insufficienza ipofisaria</a:t>
            </a:r>
          </a:p>
        </p:txBody>
      </p:sp>
      <p:graphicFrame>
        <p:nvGraphicFramePr>
          <p:cNvPr id="4" name="Tabella 3"/>
          <p:cNvGraphicFramePr>
            <a:graphicFrameLocks noGrp="1"/>
          </p:cNvGraphicFramePr>
          <p:nvPr/>
        </p:nvGraphicFramePr>
        <p:xfrm>
          <a:off x="4572000" y="391908"/>
          <a:ext cx="4464496" cy="6228304"/>
        </p:xfrm>
        <a:graphic>
          <a:graphicData uri="http://schemas.openxmlformats.org/drawingml/2006/table">
            <a:tbl>
              <a:tblPr/>
              <a:tblGrid>
                <a:gridCol w="2232248"/>
                <a:gridCol w="2232248"/>
              </a:tblGrid>
              <a:tr h="156516">
                <a:tc>
                  <a:txBody>
                    <a:bodyPr/>
                    <a:lstStyle/>
                    <a:p>
                      <a:pPr algn="l"/>
                      <a:r>
                        <a:rPr lang="it-IT" sz="1200" b="1" dirty="0" err="1">
                          <a:latin typeface="Arial" pitchFamily="34" charset="0"/>
                          <a:cs typeface="Arial" pitchFamily="34" charset="0"/>
                        </a:rPr>
                        <a:t>Mutation</a:t>
                      </a:r>
                      <a:endParaRPr lang="it-IT" sz="1200" b="1" dirty="0">
                        <a:latin typeface="Arial" pitchFamily="34" charset="0"/>
                        <a:cs typeface="Arial" pitchFamily="34" charset="0"/>
                      </a:endParaRPr>
                    </a:p>
                  </a:txBody>
                  <a:tcPr marL="6907" marR="6907" marT="6907" marB="6907" anchor="ctr">
                    <a:lnL>
                      <a:noFill/>
                    </a:lnL>
                    <a:lnR>
                      <a:noFill/>
                    </a:lnR>
                    <a:lnT>
                      <a:noFill/>
                    </a:lnT>
                    <a:lnB>
                      <a:noFill/>
                    </a:lnB>
                  </a:tcPr>
                </a:tc>
                <a:tc>
                  <a:txBody>
                    <a:bodyPr/>
                    <a:lstStyle/>
                    <a:p>
                      <a:pPr algn="l"/>
                      <a:r>
                        <a:rPr lang="it-IT" sz="1200" b="1" dirty="0" err="1">
                          <a:latin typeface="Arial" pitchFamily="34" charset="0"/>
                          <a:cs typeface="Arial" pitchFamily="34" charset="0"/>
                        </a:rPr>
                        <a:t>Hormone</a:t>
                      </a:r>
                      <a:r>
                        <a:rPr lang="it-IT" sz="1200" b="1" dirty="0">
                          <a:latin typeface="Arial" pitchFamily="34" charset="0"/>
                          <a:cs typeface="Arial" pitchFamily="34" charset="0"/>
                        </a:rPr>
                        <a:t> Deficit</a:t>
                      </a:r>
                    </a:p>
                  </a:txBody>
                  <a:tcPr marL="6907" marR="6907" marT="6907" marB="6907" anchor="ctr">
                    <a:lnL>
                      <a:noFill/>
                    </a:lnL>
                    <a:lnR>
                      <a:noFill/>
                    </a:lnR>
                    <a:lnT>
                      <a:noFill/>
                    </a:lnT>
                    <a:lnB>
                      <a:noFill/>
                    </a:lnB>
                  </a:tcPr>
                </a:tc>
              </a:tr>
              <a:tr h="156516">
                <a:tc gridSpan="2">
                  <a:txBody>
                    <a:bodyPr/>
                    <a:lstStyle/>
                    <a:p>
                      <a:pPr algn="l"/>
                      <a:r>
                        <a:rPr lang="it-IT" sz="1050" b="1" i="1">
                          <a:latin typeface="Arial" pitchFamily="34" charset="0"/>
                          <a:cs typeface="Arial" pitchFamily="34" charset="0"/>
                        </a:rPr>
                        <a:t>Genetic</a:t>
                      </a:r>
                      <a:endParaRPr lang="it-IT" sz="1050">
                        <a:latin typeface="Arial" pitchFamily="34" charset="0"/>
                        <a:cs typeface="Arial" pitchFamily="34" charset="0"/>
                      </a:endParaRPr>
                    </a:p>
                  </a:txBody>
                  <a:tcPr marL="6907" marR="6907" marT="6907" marB="6907" anchor="ctr">
                    <a:lnL>
                      <a:noFill/>
                    </a:lnL>
                    <a:lnR>
                      <a:noFill/>
                    </a:lnR>
                    <a:lnT>
                      <a:noFill/>
                    </a:lnT>
                    <a:lnB>
                      <a:noFill/>
                    </a:lnB>
                  </a:tcPr>
                </a:tc>
                <a:tc hMerge="1">
                  <a:txBody>
                    <a:bodyPr/>
                    <a:lstStyle/>
                    <a:p>
                      <a:endParaRPr lang="it-IT"/>
                    </a:p>
                  </a:txBody>
                  <a:tcPr/>
                </a:tc>
              </a:tr>
              <a:tr h="156516">
                <a:tc>
                  <a:txBody>
                    <a:bodyPr/>
                    <a:lstStyle/>
                    <a:p>
                      <a:pPr algn="l"/>
                      <a:r>
                        <a:rPr lang="it-IT" sz="1050" b="1">
                          <a:solidFill>
                            <a:srgbClr val="00B0F0"/>
                          </a:solidFill>
                          <a:latin typeface="Arial" pitchFamily="34" charset="0"/>
                          <a:cs typeface="Arial" pitchFamily="34" charset="0"/>
                        </a:rPr>
                        <a:t>Kallmann's syndromes</a:t>
                      </a:r>
                    </a:p>
                  </a:txBody>
                  <a:tcPr marL="6907" marR="6907" marT="6907" marB="6907" anchor="ctr">
                    <a:lnL>
                      <a:noFill/>
                    </a:lnL>
                    <a:lnR>
                      <a:noFill/>
                    </a:lnR>
                    <a:lnT>
                      <a:noFill/>
                    </a:lnT>
                    <a:lnB>
                      <a:noFill/>
                    </a:lnB>
                  </a:tcPr>
                </a:tc>
                <a:tc>
                  <a:txBody>
                    <a:bodyPr/>
                    <a:lstStyle/>
                    <a:p>
                      <a:pPr algn="l"/>
                      <a:r>
                        <a:rPr lang="it-IT" sz="1050" b="1" dirty="0">
                          <a:solidFill>
                            <a:srgbClr val="00B0F0"/>
                          </a:solidFill>
                          <a:latin typeface="Arial" pitchFamily="34" charset="0"/>
                          <a:cs typeface="Arial" pitchFamily="34" charset="0"/>
                        </a:rPr>
                        <a:t>FSH, LH</a:t>
                      </a:r>
                    </a:p>
                  </a:txBody>
                  <a:tcPr marL="6907" marR="6907" marT="6907" marB="6907" anchor="ctr">
                    <a:lnL>
                      <a:noFill/>
                    </a:lnL>
                    <a:lnR>
                      <a:noFill/>
                    </a:lnR>
                    <a:lnT>
                      <a:noFill/>
                    </a:lnT>
                    <a:lnB>
                      <a:noFill/>
                    </a:lnB>
                  </a:tcPr>
                </a:tc>
              </a:tr>
              <a:tr h="156516">
                <a:tc>
                  <a:txBody>
                    <a:bodyPr/>
                    <a:lstStyle/>
                    <a:p>
                      <a:pPr algn="l"/>
                      <a:r>
                        <a:rPr lang="it-IT" sz="1050" dirty="0" err="1">
                          <a:latin typeface="Arial" pitchFamily="34" charset="0"/>
                          <a:cs typeface="Arial" pitchFamily="34" charset="0"/>
                        </a:rPr>
                        <a:t>Prader-Willi</a:t>
                      </a:r>
                      <a:r>
                        <a:rPr lang="it-IT" sz="1050" dirty="0">
                          <a:latin typeface="Arial" pitchFamily="34" charset="0"/>
                          <a:cs typeface="Arial" pitchFamily="34" charset="0"/>
                        </a:rPr>
                        <a:t> </a:t>
                      </a:r>
                      <a:r>
                        <a:rPr lang="it-IT" sz="1050" dirty="0" err="1">
                          <a:latin typeface="Arial" pitchFamily="34" charset="0"/>
                          <a:cs typeface="Arial" pitchFamily="34" charset="0"/>
                        </a:rPr>
                        <a:t>syndrome</a:t>
                      </a:r>
                      <a:endParaRPr lang="it-IT" sz="1050" dirty="0">
                        <a:latin typeface="Arial" pitchFamily="34" charset="0"/>
                        <a:cs typeface="Arial" pitchFamily="34" charset="0"/>
                      </a:endParaRPr>
                    </a:p>
                  </a:txBody>
                  <a:tcPr marL="6907" marR="6907" marT="6907" marB="6907" anchor="ctr">
                    <a:lnL>
                      <a:noFill/>
                    </a:lnL>
                    <a:lnR>
                      <a:noFill/>
                    </a:lnR>
                    <a:lnT>
                      <a:noFill/>
                    </a:lnT>
                    <a:lnB>
                      <a:noFill/>
                    </a:lnB>
                  </a:tcPr>
                </a:tc>
                <a:tc>
                  <a:txBody>
                    <a:bodyPr/>
                    <a:lstStyle/>
                    <a:p>
                      <a:pPr algn="l"/>
                      <a:r>
                        <a:rPr lang="it-IT" sz="1050">
                          <a:latin typeface="Arial" pitchFamily="34" charset="0"/>
                          <a:cs typeface="Arial" pitchFamily="34" charset="0"/>
                        </a:rPr>
                        <a:t>FSH, LH</a:t>
                      </a:r>
                    </a:p>
                  </a:txBody>
                  <a:tcPr marL="6907" marR="6907" marT="6907" marB="6907" anchor="ctr">
                    <a:lnL>
                      <a:noFill/>
                    </a:lnL>
                    <a:lnR>
                      <a:noFill/>
                    </a:lnR>
                    <a:lnT>
                      <a:noFill/>
                    </a:lnT>
                    <a:lnB>
                      <a:noFill/>
                    </a:lnB>
                  </a:tcPr>
                </a:tc>
              </a:tr>
              <a:tr h="295088">
                <a:tc>
                  <a:txBody>
                    <a:bodyPr/>
                    <a:lstStyle/>
                    <a:p>
                      <a:pPr algn="l"/>
                      <a:r>
                        <a:rPr lang="it-IT" sz="1050" dirty="0" err="1">
                          <a:latin typeface="Arial" pitchFamily="34" charset="0"/>
                          <a:cs typeface="Arial" pitchFamily="34" charset="0"/>
                        </a:rPr>
                        <a:t>Lawrence-Moon-Biedl</a:t>
                      </a:r>
                      <a:r>
                        <a:rPr lang="it-IT" sz="1050" dirty="0">
                          <a:latin typeface="Arial" pitchFamily="34" charset="0"/>
                          <a:cs typeface="Arial" pitchFamily="34" charset="0"/>
                        </a:rPr>
                        <a:t> </a:t>
                      </a:r>
                      <a:r>
                        <a:rPr lang="it-IT" sz="1050" dirty="0" err="1">
                          <a:latin typeface="Arial" pitchFamily="34" charset="0"/>
                          <a:cs typeface="Arial" pitchFamily="34" charset="0"/>
                        </a:rPr>
                        <a:t>syndrome</a:t>
                      </a:r>
                      <a:endParaRPr lang="it-IT" sz="1050" dirty="0">
                        <a:latin typeface="Arial" pitchFamily="34" charset="0"/>
                        <a:cs typeface="Arial" pitchFamily="34" charset="0"/>
                      </a:endParaRPr>
                    </a:p>
                  </a:txBody>
                  <a:tcPr marL="6907" marR="6907" marT="6907" marB="6907" anchor="ctr">
                    <a:lnL>
                      <a:noFill/>
                    </a:lnL>
                    <a:lnR>
                      <a:noFill/>
                    </a:lnR>
                    <a:lnT>
                      <a:noFill/>
                    </a:lnT>
                    <a:lnB>
                      <a:noFill/>
                    </a:lnB>
                  </a:tcPr>
                </a:tc>
                <a:tc>
                  <a:txBody>
                    <a:bodyPr/>
                    <a:lstStyle/>
                    <a:p>
                      <a:pPr algn="l"/>
                      <a:r>
                        <a:rPr lang="it-IT" sz="1050">
                          <a:latin typeface="Arial" pitchFamily="34" charset="0"/>
                          <a:cs typeface="Arial" pitchFamily="34" charset="0"/>
                        </a:rPr>
                        <a:t>FSH, LH</a:t>
                      </a:r>
                    </a:p>
                  </a:txBody>
                  <a:tcPr marL="6907" marR="6907" marT="6907" marB="6907" anchor="ctr">
                    <a:lnL>
                      <a:noFill/>
                    </a:lnL>
                    <a:lnR>
                      <a:noFill/>
                    </a:lnR>
                    <a:lnT>
                      <a:noFill/>
                    </a:lnT>
                    <a:lnB>
                      <a:noFill/>
                    </a:lnB>
                  </a:tcPr>
                </a:tc>
              </a:tr>
              <a:tr h="156516">
                <a:tc gridSpan="2">
                  <a:txBody>
                    <a:bodyPr/>
                    <a:lstStyle/>
                    <a:p>
                      <a:pPr algn="l"/>
                      <a:r>
                        <a:rPr lang="it-IT" sz="1050" b="1" i="1">
                          <a:latin typeface="Arial" pitchFamily="34" charset="0"/>
                          <a:cs typeface="Arial" pitchFamily="34" charset="0"/>
                        </a:rPr>
                        <a:t>Receptor</a:t>
                      </a:r>
                      <a:endParaRPr lang="it-IT" sz="1050">
                        <a:latin typeface="Arial" pitchFamily="34" charset="0"/>
                        <a:cs typeface="Arial" pitchFamily="34" charset="0"/>
                      </a:endParaRPr>
                    </a:p>
                  </a:txBody>
                  <a:tcPr marL="6907" marR="6907" marT="6907" marB="6907" anchor="ctr">
                    <a:lnL>
                      <a:noFill/>
                    </a:lnL>
                    <a:lnR>
                      <a:noFill/>
                    </a:lnR>
                    <a:lnT>
                      <a:noFill/>
                    </a:lnT>
                    <a:lnB>
                      <a:noFill/>
                    </a:lnB>
                  </a:tcPr>
                </a:tc>
                <a:tc hMerge="1">
                  <a:txBody>
                    <a:bodyPr/>
                    <a:lstStyle/>
                    <a:p>
                      <a:endParaRPr lang="it-IT"/>
                    </a:p>
                  </a:txBody>
                  <a:tcPr/>
                </a:tc>
              </a:tr>
              <a:tr h="156516">
                <a:tc>
                  <a:txBody>
                    <a:bodyPr/>
                    <a:lstStyle/>
                    <a:p>
                      <a:pPr algn="l"/>
                      <a:r>
                        <a:rPr lang="it-IT" sz="1050" b="1">
                          <a:solidFill>
                            <a:srgbClr val="FF66CC"/>
                          </a:solidFill>
                          <a:latin typeface="Arial" pitchFamily="34" charset="0"/>
                          <a:cs typeface="Arial" pitchFamily="34" charset="0"/>
                        </a:rPr>
                        <a:t>GHRH receptor</a:t>
                      </a:r>
                    </a:p>
                  </a:txBody>
                  <a:tcPr marL="6907" marR="6907" marT="6907" marB="6907" anchor="ctr">
                    <a:lnL>
                      <a:noFill/>
                    </a:lnL>
                    <a:lnR>
                      <a:noFill/>
                    </a:lnR>
                    <a:lnT>
                      <a:noFill/>
                    </a:lnT>
                    <a:lnB>
                      <a:noFill/>
                    </a:lnB>
                  </a:tcPr>
                </a:tc>
                <a:tc>
                  <a:txBody>
                    <a:bodyPr/>
                    <a:lstStyle/>
                    <a:p>
                      <a:pPr algn="l"/>
                      <a:r>
                        <a:rPr lang="it-IT" sz="1050" b="1" dirty="0">
                          <a:solidFill>
                            <a:srgbClr val="FF66CC"/>
                          </a:solidFill>
                          <a:latin typeface="Arial" pitchFamily="34" charset="0"/>
                          <a:cs typeface="Arial" pitchFamily="34" charset="0"/>
                        </a:rPr>
                        <a:t>GH</a:t>
                      </a:r>
                    </a:p>
                  </a:txBody>
                  <a:tcPr marL="6907" marR="6907" marT="6907" marB="6907" anchor="ctr">
                    <a:lnL>
                      <a:noFill/>
                    </a:lnL>
                    <a:lnR>
                      <a:noFill/>
                    </a:lnR>
                    <a:lnT>
                      <a:noFill/>
                    </a:lnT>
                    <a:lnB>
                      <a:noFill/>
                    </a:lnB>
                  </a:tcPr>
                </a:tc>
              </a:tr>
              <a:tr h="156516">
                <a:tc>
                  <a:txBody>
                    <a:bodyPr/>
                    <a:lstStyle/>
                    <a:p>
                      <a:pPr algn="l"/>
                      <a:r>
                        <a:rPr lang="it-IT" sz="1050">
                          <a:latin typeface="Arial" pitchFamily="34" charset="0"/>
                          <a:cs typeface="Arial" pitchFamily="34" charset="0"/>
                        </a:rPr>
                        <a:t>CRH receptor and CRH</a:t>
                      </a:r>
                    </a:p>
                  </a:txBody>
                  <a:tcPr marL="6907" marR="6907" marT="6907" marB="6907" anchor="ctr">
                    <a:lnL>
                      <a:noFill/>
                    </a:lnL>
                    <a:lnR>
                      <a:noFill/>
                    </a:lnR>
                    <a:lnT>
                      <a:noFill/>
                    </a:lnT>
                    <a:lnB>
                      <a:noFill/>
                    </a:lnB>
                  </a:tcPr>
                </a:tc>
                <a:tc>
                  <a:txBody>
                    <a:bodyPr/>
                    <a:lstStyle/>
                    <a:p>
                      <a:pPr algn="l"/>
                      <a:r>
                        <a:rPr lang="it-IT" sz="1050">
                          <a:latin typeface="Arial" pitchFamily="34" charset="0"/>
                          <a:cs typeface="Arial" pitchFamily="34" charset="0"/>
                        </a:rPr>
                        <a:t>ACTH</a:t>
                      </a:r>
                    </a:p>
                  </a:txBody>
                  <a:tcPr marL="6907" marR="6907" marT="6907" marB="6907" anchor="ctr">
                    <a:lnL>
                      <a:noFill/>
                    </a:lnL>
                    <a:lnR>
                      <a:noFill/>
                    </a:lnR>
                    <a:lnT>
                      <a:noFill/>
                    </a:lnT>
                    <a:lnB>
                      <a:noFill/>
                    </a:lnB>
                  </a:tcPr>
                </a:tc>
              </a:tr>
              <a:tr h="156516">
                <a:tc>
                  <a:txBody>
                    <a:bodyPr/>
                    <a:lstStyle/>
                    <a:p>
                      <a:pPr algn="l"/>
                      <a:r>
                        <a:rPr lang="it-IT" sz="1050">
                          <a:latin typeface="Arial" pitchFamily="34" charset="0"/>
                          <a:cs typeface="Arial" pitchFamily="34" charset="0"/>
                        </a:rPr>
                        <a:t>GnRH receptor</a:t>
                      </a:r>
                    </a:p>
                  </a:txBody>
                  <a:tcPr marL="6907" marR="6907" marT="6907" marB="6907" anchor="ctr">
                    <a:lnL>
                      <a:noFill/>
                    </a:lnL>
                    <a:lnR>
                      <a:noFill/>
                    </a:lnR>
                    <a:lnT>
                      <a:noFill/>
                    </a:lnT>
                    <a:lnB>
                      <a:noFill/>
                    </a:lnB>
                  </a:tcPr>
                </a:tc>
                <a:tc>
                  <a:txBody>
                    <a:bodyPr/>
                    <a:lstStyle/>
                    <a:p>
                      <a:pPr algn="l"/>
                      <a:r>
                        <a:rPr lang="it-IT" sz="1050">
                          <a:latin typeface="Arial" pitchFamily="34" charset="0"/>
                          <a:cs typeface="Arial" pitchFamily="34" charset="0"/>
                        </a:rPr>
                        <a:t>FSH, LH</a:t>
                      </a:r>
                    </a:p>
                  </a:txBody>
                  <a:tcPr marL="6907" marR="6907" marT="6907" marB="6907" anchor="ctr">
                    <a:lnL>
                      <a:noFill/>
                    </a:lnL>
                    <a:lnR>
                      <a:noFill/>
                    </a:lnR>
                    <a:lnT>
                      <a:noFill/>
                    </a:lnT>
                    <a:lnB>
                      <a:noFill/>
                    </a:lnB>
                  </a:tcPr>
                </a:tc>
              </a:tr>
              <a:tr h="156516">
                <a:tc>
                  <a:txBody>
                    <a:bodyPr/>
                    <a:lstStyle/>
                    <a:p>
                      <a:pPr algn="l"/>
                      <a:r>
                        <a:rPr lang="it-IT" sz="1050">
                          <a:latin typeface="Arial" pitchFamily="34" charset="0"/>
                          <a:cs typeface="Arial" pitchFamily="34" charset="0"/>
                        </a:rPr>
                        <a:t>GPR54</a:t>
                      </a:r>
                    </a:p>
                  </a:txBody>
                  <a:tcPr marL="6907" marR="6907" marT="6907" marB="6907" anchor="ctr">
                    <a:lnL>
                      <a:noFill/>
                    </a:lnL>
                    <a:lnR>
                      <a:noFill/>
                    </a:lnR>
                    <a:lnT>
                      <a:noFill/>
                    </a:lnT>
                    <a:lnB>
                      <a:noFill/>
                    </a:lnB>
                  </a:tcPr>
                </a:tc>
                <a:tc>
                  <a:txBody>
                    <a:bodyPr/>
                    <a:lstStyle/>
                    <a:p>
                      <a:pPr algn="l"/>
                      <a:r>
                        <a:rPr lang="it-IT" sz="1050">
                          <a:latin typeface="Arial" pitchFamily="34" charset="0"/>
                          <a:cs typeface="Arial" pitchFamily="34" charset="0"/>
                        </a:rPr>
                        <a:t>LH, FSH</a:t>
                      </a:r>
                    </a:p>
                  </a:txBody>
                  <a:tcPr marL="6907" marR="6907" marT="6907" marB="6907" anchor="ctr">
                    <a:lnL>
                      <a:noFill/>
                    </a:lnL>
                    <a:lnR>
                      <a:noFill/>
                    </a:lnR>
                    <a:lnT>
                      <a:noFill/>
                    </a:lnT>
                    <a:lnB>
                      <a:noFill/>
                    </a:lnB>
                  </a:tcPr>
                </a:tc>
              </a:tr>
              <a:tr h="156516">
                <a:tc>
                  <a:txBody>
                    <a:bodyPr/>
                    <a:lstStyle/>
                    <a:p>
                      <a:pPr algn="l"/>
                      <a:r>
                        <a:rPr lang="it-IT" sz="1050">
                          <a:latin typeface="Arial" pitchFamily="34" charset="0"/>
                          <a:cs typeface="Arial" pitchFamily="34" charset="0"/>
                        </a:rPr>
                        <a:t>TRH receptor</a:t>
                      </a:r>
                    </a:p>
                  </a:txBody>
                  <a:tcPr marL="6907" marR="6907" marT="6907" marB="6907" anchor="ctr">
                    <a:lnL>
                      <a:noFill/>
                    </a:lnL>
                    <a:lnR>
                      <a:noFill/>
                    </a:lnR>
                    <a:lnT>
                      <a:noFill/>
                    </a:lnT>
                    <a:lnB>
                      <a:noFill/>
                    </a:lnB>
                  </a:tcPr>
                </a:tc>
                <a:tc>
                  <a:txBody>
                    <a:bodyPr/>
                    <a:lstStyle/>
                    <a:p>
                      <a:pPr algn="l"/>
                      <a:r>
                        <a:rPr lang="it-IT" sz="1050">
                          <a:latin typeface="Arial" pitchFamily="34" charset="0"/>
                          <a:cs typeface="Arial" pitchFamily="34" charset="0"/>
                        </a:rPr>
                        <a:t>TSH</a:t>
                      </a:r>
                    </a:p>
                  </a:txBody>
                  <a:tcPr marL="6907" marR="6907" marT="6907" marB="6907" anchor="ctr">
                    <a:lnL>
                      <a:noFill/>
                    </a:lnL>
                    <a:lnR>
                      <a:noFill/>
                    </a:lnR>
                    <a:lnT>
                      <a:noFill/>
                    </a:lnT>
                    <a:lnB>
                      <a:noFill/>
                    </a:lnB>
                  </a:tcPr>
                </a:tc>
              </a:tr>
              <a:tr h="156516">
                <a:tc>
                  <a:txBody>
                    <a:bodyPr/>
                    <a:lstStyle/>
                    <a:p>
                      <a:pPr algn="l"/>
                      <a:r>
                        <a:rPr lang="it-IT" sz="1050">
                          <a:latin typeface="Arial" pitchFamily="34" charset="0"/>
                          <a:cs typeface="Arial" pitchFamily="34" charset="0"/>
                        </a:rPr>
                        <a:t>Leptin receptor</a:t>
                      </a:r>
                    </a:p>
                  </a:txBody>
                  <a:tcPr marL="6907" marR="6907" marT="6907" marB="6907" anchor="ctr">
                    <a:lnL>
                      <a:noFill/>
                    </a:lnL>
                    <a:lnR>
                      <a:noFill/>
                    </a:lnR>
                    <a:lnT>
                      <a:noFill/>
                    </a:lnT>
                    <a:lnB>
                      <a:noFill/>
                    </a:lnB>
                  </a:tcPr>
                </a:tc>
                <a:tc>
                  <a:txBody>
                    <a:bodyPr/>
                    <a:lstStyle/>
                    <a:p>
                      <a:pPr algn="l"/>
                      <a:r>
                        <a:rPr lang="it-IT" sz="1050">
                          <a:latin typeface="Arial" pitchFamily="34" charset="0"/>
                          <a:cs typeface="Arial" pitchFamily="34" charset="0"/>
                        </a:rPr>
                        <a:t>LH, FSH</a:t>
                      </a:r>
                    </a:p>
                  </a:txBody>
                  <a:tcPr marL="6907" marR="6907" marT="6907" marB="6907" anchor="ctr">
                    <a:lnL>
                      <a:noFill/>
                    </a:lnL>
                    <a:lnR>
                      <a:noFill/>
                    </a:lnR>
                    <a:lnT>
                      <a:noFill/>
                    </a:lnT>
                    <a:lnB>
                      <a:noFill/>
                    </a:lnB>
                  </a:tcPr>
                </a:tc>
              </a:tr>
              <a:tr h="156516">
                <a:tc gridSpan="2">
                  <a:txBody>
                    <a:bodyPr/>
                    <a:lstStyle/>
                    <a:p>
                      <a:pPr algn="l"/>
                      <a:r>
                        <a:rPr lang="it-IT" sz="1050" b="1" i="1">
                          <a:latin typeface="Arial" pitchFamily="34" charset="0"/>
                          <a:cs typeface="Arial" pitchFamily="34" charset="0"/>
                        </a:rPr>
                        <a:t>Structural</a:t>
                      </a:r>
                      <a:endParaRPr lang="it-IT" sz="1050">
                        <a:latin typeface="Arial" pitchFamily="34" charset="0"/>
                        <a:cs typeface="Arial" pitchFamily="34" charset="0"/>
                      </a:endParaRPr>
                    </a:p>
                  </a:txBody>
                  <a:tcPr marL="6907" marR="6907" marT="6907" marB="6907" anchor="ctr">
                    <a:lnL>
                      <a:noFill/>
                    </a:lnL>
                    <a:lnR>
                      <a:noFill/>
                    </a:lnR>
                    <a:lnT>
                      <a:noFill/>
                    </a:lnT>
                    <a:lnB>
                      <a:noFill/>
                    </a:lnB>
                  </a:tcPr>
                </a:tc>
                <a:tc hMerge="1">
                  <a:txBody>
                    <a:bodyPr/>
                    <a:lstStyle/>
                    <a:p>
                      <a:endParaRPr lang="it-IT"/>
                    </a:p>
                  </a:txBody>
                  <a:tcPr/>
                </a:tc>
              </a:tr>
              <a:tr h="156516">
                <a:tc>
                  <a:txBody>
                    <a:bodyPr/>
                    <a:lstStyle/>
                    <a:p>
                      <a:pPr algn="l"/>
                      <a:r>
                        <a:rPr lang="it-IT" sz="1050">
                          <a:latin typeface="Arial" pitchFamily="34" charset="0"/>
                          <a:cs typeface="Arial" pitchFamily="34" charset="0"/>
                        </a:rPr>
                        <a:t>Pituitary aplasia</a:t>
                      </a:r>
                    </a:p>
                  </a:txBody>
                  <a:tcPr marL="6907" marR="6907" marT="6907" marB="6907" anchor="ctr">
                    <a:lnL>
                      <a:noFill/>
                    </a:lnL>
                    <a:lnR>
                      <a:noFill/>
                    </a:lnR>
                    <a:lnT>
                      <a:noFill/>
                    </a:lnT>
                    <a:lnB>
                      <a:noFill/>
                    </a:lnB>
                  </a:tcPr>
                </a:tc>
                <a:tc>
                  <a:txBody>
                    <a:bodyPr/>
                    <a:lstStyle/>
                    <a:p>
                      <a:pPr algn="l"/>
                      <a:r>
                        <a:rPr lang="it-IT" sz="1050" dirty="0" err="1">
                          <a:latin typeface="Arial" pitchFamily="34" charset="0"/>
                          <a:cs typeface="Arial" pitchFamily="34" charset="0"/>
                        </a:rPr>
                        <a:t>Any</a:t>
                      </a:r>
                      <a:endParaRPr lang="it-IT" sz="1050" dirty="0">
                        <a:latin typeface="Arial" pitchFamily="34" charset="0"/>
                        <a:cs typeface="Arial" pitchFamily="34" charset="0"/>
                      </a:endParaRPr>
                    </a:p>
                  </a:txBody>
                  <a:tcPr marL="6907" marR="6907" marT="6907" marB="6907" anchor="ctr">
                    <a:lnL>
                      <a:noFill/>
                    </a:lnL>
                    <a:lnR>
                      <a:noFill/>
                    </a:lnR>
                    <a:lnT>
                      <a:noFill/>
                    </a:lnT>
                    <a:lnB>
                      <a:noFill/>
                    </a:lnB>
                  </a:tcPr>
                </a:tc>
              </a:tr>
              <a:tr h="156516">
                <a:tc>
                  <a:txBody>
                    <a:bodyPr/>
                    <a:lstStyle/>
                    <a:p>
                      <a:pPr algn="l"/>
                      <a:r>
                        <a:rPr lang="it-IT" sz="1050">
                          <a:latin typeface="Arial" pitchFamily="34" charset="0"/>
                          <a:cs typeface="Arial" pitchFamily="34" charset="0"/>
                        </a:rPr>
                        <a:t>Pituitary hypoplasia</a:t>
                      </a:r>
                    </a:p>
                  </a:txBody>
                  <a:tcPr marL="6907" marR="6907" marT="6907" marB="6907" anchor="ctr">
                    <a:lnL>
                      <a:noFill/>
                    </a:lnL>
                    <a:lnR>
                      <a:noFill/>
                    </a:lnR>
                    <a:lnT>
                      <a:noFill/>
                    </a:lnT>
                    <a:lnB>
                      <a:noFill/>
                    </a:lnB>
                  </a:tcPr>
                </a:tc>
                <a:tc>
                  <a:txBody>
                    <a:bodyPr/>
                    <a:lstStyle/>
                    <a:p>
                      <a:pPr algn="l"/>
                      <a:r>
                        <a:rPr lang="it-IT" sz="1050">
                          <a:latin typeface="Arial" pitchFamily="34" charset="0"/>
                          <a:cs typeface="Arial" pitchFamily="34" charset="0"/>
                        </a:rPr>
                        <a:t>Any</a:t>
                      </a:r>
                    </a:p>
                  </a:txBody>
                  <a:tcPr marL="6907" marR="6907" marT="6907" marB="6907" anchor="ctr">
                    <a:lnL>
                      <a:noFill/>
                    </a:lnL>
                    <a:lnR>
                      <a:noFill/>
                    </a:lnR>
                    <a:lnT>
                      <a:noFill/>
                    </a:lnT>
                    <a:lnB>
                      <a:noFill/>
                    </a:lnB>
                  </a:tcPr>
                </a:tc>
              </a:tr>
              <a:tr h="156516">
                <a:tc>
                  <a:txBody>
                    <a:bodyPr/>
                    <a:lstStyle/>
                    <a:p>
                      <a:pPr algn="l"/>
                      <a:r>
                        <a:rPr lang="it-IT" sz="1050">
                          <a:latin typeface="Arial" pitchFamily="34" charset="0"/>
                          <a:cs typeface="Arial" pitchFamily="34" charset="0"/>
                        </a:rPr>
                        <a:t>CNS masses, encephalocele</a:t>
                      </a:r>
                    </a:p>
                  </a:txBody>
                  <a:tcPr marL="6907" marR="6907" marT="6907" marB="6907" anchor="ctr">
                    <a:lnL>
                      <a:noFill/>
                    </a:lnL>
                    <a:lnR>
                      <a:noFill/>
                    </a:lnR>
                    <a:lnT>
                      <a:noFill/>
                    </a:lnT>
                    <a:lnB>
                      <a:noFill/>
                    </a:lnB>
                  </a:tcPr>
                </a:tc>
                <a:tc>
                  <a:txBody>
                    <a:bodyPr/>
                    <a:lstStyle/>
                    <a:p>
                      <a:pPr algn="l"/>
                      <a:r>
                        <a:rPr lang="it-IT" sz="1050">
                          <a:latin typeface="Arial" pitchFamily="34" charset="0"/>
                          <a:cs typeface="Arial" pitchFamily="34" charset="0"/>
                        </a:rPr>
                        <a:t>Any</a:t>
                      </a:r>
                    </a:p>
                  </a:txBody>
                  <a:tcPr marL="6907" marR="6907" marT="6907" marB="6907" anchor="ctr">
                    <a:lnL>
                      <a:noFill/>
                    </a:lnL>
                    <a:lnR>
                      <a:noFill/>
                    </a:lnR>
                    <a:lnT>
                      <a:noFill/>
                    </a:lnT>
                    <a:lnB>
                      <a:noFill/>
                    </a:lnB>
                  </a:tcPr>
                </a:tc>
              </a:tr>
              <a:tr h="156516">
                <a:tc gridSpan="2">
                  <a:txBody>
                    <a:bodyPr/>
                    <a:lstStyle/>
                    <a:p>
                      <a:pPr algn="l"/>
                      <a:r>
                        <a:rPr lang="it-IT" sz="1050" b="1" i="1" dirty="0" err="1">
                          <a:solidFill>
                            <a:srgbClr val="00B050"/>
                          </a:solidFill>
                          <a:latin typeface="Arial" pitchFamily="34" charset="0"/>
                          <a:cs typeface="Arial" pitchFamily="34" charset="0"/>
                        </a:rPr>
                        <a:t>Transcription</a:t>
                      </a:r>
                      <a:r>
                        <a:rPr lang="it-IT" sz="1050" b="1" i="1" dirty="0">
                          <a:solidFill>
                            <a:srgbClr val="00B050"/>
                          </a:solidFill>
                          <a:latin typeface="Arial" pitchFamily="34" charset="0"/>
                          <a:cs typeface="Arial" pitchFamily="34" charset="0"/>
                        </a:rPr>
                        <a:t> </a:t>
                      </a:r>
                      <a:r>
                        <a:rPr lang="it-IT" sz="1050" b="1" i="1" dirty="0" err="1">
                          <a:solidFill>
                            <a:srgbClr val="00B050"/>
                          </a:solidFill>
                          <a:latin typeface="Arial" pitchFamily="34" charset="0"/>
                          <a:cs typeface="Arial" pitchFamily="34" charset="0"/>
                        </a:rPr>
                        <a:t>Factor</a:t>
                      </a:r>
                      <a:r>
                        <a:rPr lang="it-IT" sz="1050" b="1" i="1" dirty="0">
                          <a:solidFill>
                            <a:srgbClr val="00B050"/>
                          </a:solidFill>
                          <a:latin typeface="Arial" pitchFamily="34" charset="0"/>
                          <a:cs typeface="Arial" pitchFamily="34" charset="0"/>
                        </a:rPr>
                        <a:t> </a:t>
                      </a:r>
                      <a:r>
                        <a:rPr lang="it-IT" sz="1050" b="1" i="1" dirty="0" err="1">
                          <a:solidFill>
                            <a:srgbClr val="00B050"/>
                          </a:solidFill>
                          <a:latin typeface="Arial" pitchFamily="34" charset="0"/>
                          <a:cs typeface="Arial" pitchFamily="34" charset="0"/>
                        </a:rPr>
                        <a:t>Defect</a:t>
                      </a:r>
                      <a:endParaRPr lang="it-IT" sz="1050" dirty="0">
                        <a:solidFill>
                          <a:srgbClr val="00B050"/>
                        </a:solidFill>
                        <a:latin typeface="Arial" pitchFamily="34" charset="0"/>
                        <a:cs typeface="Arial" pitchFamily="34" charset="0"/>
                      </a:endParaRPr>
                    </a:p>
                  </a:txBody>
                  <a:tcPr marL="6907" marR="6907" marT="6907" marB="6907" anchor="ctr">
                    <a:lnL>
                      <a:noFill/>
                    </a:lnL>
                    <a:lnR>
                      <a:noFill/>
                    </a:lnR>
                    <a:lnT>
                      <a:noFill/>
                    </a:lnT>
                    <a:lnB>
                      <a:noFill/>
                    </a:lnB>
                  </a:tcPr>
                </a:tc>
                <a:tc hMerge="1">
                  <a:txBody>
                    <a:bodyPr/>
                    <a:lstStyle/>
                    <a:p>
                      <a:endParaRPr lang="it-IT"/>
                    </a:p>
                  </a:txBody>
                  <a:tcPr/>
                </a:tc>
              </a:tr>
              <a:tr h="156516">
                <a:tc>
                  <a:txBody>
                    <a:bodyPr/>
                    <a:lstStyle/>
                    <a:p>
                      <a:pPr algn="l"/>
                      <a:r>
                        <a:rPr lang="it-IT" sz="1050">
                          <a:latin typeface="Arial" pitchFamily="34" charset="0"/>
                          <a:cs typeface="Arial" pitchFamily="34" charset="0"/>
                        </a:rPr>
                        <a:t>PITX2</a:t>
                      </a:r>
                    </a:p>
                  </a:txBody>
                  <a:tcPr marL="6907" marR="6907" marT="6907" marB="6907" anchor="ctr">
                    <a:lnL>
                      <a:noFill/>
                    </a:lnL>
                    <a:lnR>
                      <a:noFill/>
                    </a:lnR>
                    <a:lnT>
                      <a:noFill/>
                    </a:lnT>
                    <a:lnB>
                      <a:noFill/>
                    </a:lnB>
                  </a:tcPr>
                </a:tc>
                <a:tc>
                  <a:txBody>
                    <a:bodyPr/>
                    <a:lstStyle/>
                    <a:p>
                      <a:pPr algn="l"/>
                      <a:r>
                        <a:rPr lang="it-IT" sz="1050">
                          <a:latin typeface="Arial" pitchFamily="34" charset="0"/>
                          <a:cs typeface="Arial" pitchFamily="34" charset="0"/>
                        </a:rPr>
                        <a:t> </a:t>
                      </a:r>
                    </a:p>
                  </a:txBody>
                  <a:tcPr marL="6907" marR="6907" marT="6907" marB="6907" anchor="ctr">
                    <a:lnL>
                      <a:noFill/>
                    </a:lnL>
                    <a:lnR>
                      <a:noFill/>
                    </a:lnR>
                    <a:lnT>
                      <a:noFill/>
                    </a:lnT>
                    <a:lnB>
                      <a:noFill/>
                    </a:lnB>
                  </a:tcPr>
                </a:tc>
              </a:tr>
              <a:tr h="156516">
                <a:tc>
                  <a:txBody>
                    <a:bodyPr/>
                    <a:lstStyle/>
                    <a:p>
                      <a:pPr algn="l"/>
                      <a:r>
                        <a:rPr lang="it-IT" sz="1050" b="1">
                          <a:solidFill>
                            <a:srgbClr val="00B050"/>
                          </a:solidFill>
                          <a:latin typeface="Arial" pitchFamily="34" charset="0"/>
                          <a:cs typeface="Arial" pitchFamily="34" charset="0"/>
                        </a:rPr>
                        <a:t>PROP1</a:t>
                      </a:r>
                    </a:p>
                  </a:txBody>
                  <a:tcPr marL="6907" marR="6907" marT="6907" marB="6907" anchor="ctr">
                    <a:lnL>
                      <a:noFill/>
                    </a:lnL>
                    <a:lnR>
                      <a:noFill/>
                    </a:lnR>
                    <a:lnT>
                      <a:noFill/>
                    </a:lnT>
                    <a:lnB>
                      <a:noFill/>
                    </a:lnB>
                  </a:tcPr>
                </a:tc>
                <a:tc>
                  <a:txBody>
                    <a:bodyPr/>
                    <a:lstStyle/>
                    <a:p>
                      <a:pPr algn="l"/>
                      <a:r>
                        <a:rPr lang="en-US" sz="1050" b="1" dirty="0">
                          <a:solidFill>
                            <a:srgbClr val="00B050"/>
                          </a:solidFill>
                          <a:latin typeface="Arial" pitchFamily="34" charset="0"/>
                          <a:cs typeface="Arial" pitchFamily="34" charset="0"/>
                        </a:rPr>
                        <a:t>GH, PRL, TSH, LH, FSH, ± ACTH</a:t>
                      </a:r>
                    </a:p>
                  </a:txBody>
                  <a:tcPr marL="6907" marR="6907" marT="6907" marB="6907" anchor="ctr">
                    <a:lnL>
                      <a:noFill/>
                    </a:lnL>
                    <a:lnR>
                      <a:noFill/>
                    </a:lnR>
                    <a:lnT>
                      <a:noFill/>
                    </a:lnT>
                    <a:lnB>
                      <a:noFill/>
                    </a:lnB>
                  </a:tcPr>
                </a:tc>
              </a:tr>
              <a:tr h="156516">
                <a:tc>
                  <a:txBody>
                    <a:bodyPr/>
                    <a:lstStyle/>
                    <a:p>
                      <a:pPr algn="l"/>
                      <a:r>
                        <a:rPr lang="it-IT" sz="1050" b="0">
                          <a:solidFill>
                            <a:schemeClr val="tx1"/>
                          </a:solidFill>
                          <a:latin typeface="Arial" pitchFamily="34" charset="0"/>
                          <a:cs typeface="Arial" pitchFamily="34" charset="0"/>
                        </a:rPr>
                        <a:t>POU1F1 (PIT1)</a:t>
                      </a:r>
                    </a:p>
                  </a:txBody>
                  <a:tcPr marL="6907" marR="6907" marT="6907" marB="6907" anchor="ctr">
                    <a:lnL>
                      <a:noFill/>
                    </a:lnL>
                    <a:lnR>
                      <a:noFill/>
                    </a:lnR>
                    <a:lnT>
                      <a:noFill/>
                    </a:lnT>
                    <a:lnB>
                      <a:noFill/>
                    </a:lnB>
                  </a:tcPr>
                </a:tc>
                <a:tc>
                  <a:txBody>
                    <a:bodyPr/>
                    <a:lstStyle/>
                    <a:p>
                      <a:pPr algn="l"/>
                      <a:r>
                        <a:rPr lang="it-IT" sz="1050" b="0" dirty="0">
                          <a:solidFill>
                            <a:schemeClr val="tx1"/>
                          </a:solidFill>
                          <a:latin typeface="Arial" pitchFamily="34" charset="0"/>
                          <a:cs typeface="Arial" pitchFamily="34" charset="0"/>
                        </a:rPr>
                        <a:t>PRL, GH, TSH</a:t>
                      </a:r>
                    </a:p>
                  </a:txBody>
                  <a:tcPr marL="6907" marR="6907" marT="6907" marB="6907" anchor="ctr">
                    <a:lnL>
                      <a:noFill/>
                    </a:lnL>
                    <a:lnR>
                      <a:noFill/>
                    </a:lnR>
                    <a:lnT>
                      <a:noFill/>
                    </a:lnT>
                    <a:lnB>
                      <a:noFill/>
                    </a:lnB>
                  </a:tcPr>
                </a:tc>
              </a:tr>
              <a:tr h="156516">
                <a:tc>
                  <a:txBody>
                    <a:bodyPr/>
                    <a:lstStyle/>
                    <a:p>
                      <a:pPr algn="l"/>
                      <a:r>
                        <a:rPr lang="it-IT" sz="1050">
                          <a:latin typeface="Arial" pitchFamily="34" charset="0"/>
                          <a:cs typeface="Arial" pitchFamily="34" charset="0"/>
                        </a:rPr>
                        <a:t>HESX1</a:t>
                      </a:r>
                    </a:p>
                  </a:txBody>
                  <a:tcPr marL="6907" marR="6907" marT="6907" marB="6907" anchor="ctr">
                    <a:lnL>
                      <a:noFill/>
                    </a:lnL>
                    <a:lnR>
                      <a:noFill/>
                    </a:lnR>
                    <a:lnT>
                      <a:noFill/>
                    </a:lnT>
                    <a:lnB>
                      <a:noFill/>
                    </a:lnB>
                  </a:tcPr>
                </a:tc>
                <a:tc>
                  <a:txBody>
                    <a:bodyPr/>
                    <a:lstStyle/>
                    <a:p>
                      <a:pPr algn="l"/>
                      <a:r>
                        <a:rPr lang="en-US" sz="1050">
                          <a:latin typeface="Arial" pitchFamily="34" charset="0"/>
                          <a:cs typeface="Arial" pitchFamily="34" charset="0"/>
                        </a:rPr>
                        <a:t>GH, PRL, TSH, LH, FSH, ACTH</a:t>
                      </a:r>
                    </a:p>
                  </a:txBody>
                  <a:tcPr marL="6907" marR="6907" marT="6907" marB="6907" anchor="ctr">
                    <a:lnL>
                      <a:noFill/>
                    </a:lnL>
                    <a:lnR>
                      <a:noFill/>
                    </a:lnR>
                    <a:lnT>
                      <a:noFill/>
                    </a:lnT>
                    <a:lnB>
                      <a:noFill/>
                    </a:lnB>
                  </a:tcPr>
                </a:tc>
              </a:tr>
              <a:tr h="156516">
                <a:tc>
                  <a:txBody>
                    <a:bodyPr/>
                    <a:lstStyle/>
                    <a:p>
                      <a:pPr algn="l"/>
                      <a:r>
                        <a:rPr lang="it-IT" sz="1050">
                          <a:latin typeface="Arial" pitchFamily="34" charset="0"/>
                          <a:cs typeface="Arial" pitchFamily="34" charset="0"/>
                        </a:rPr>
                        <a:t>LHX3/4</a:t>
                      </a:r>
                    </a:p>
                  </a:txBody>
                  <a:tcPr marL="6907" marR="6907" marT="6907" marB="6907" anchor="ctr">
                    <a:lnL>
                      <a:noFill/>
                    </a:lnL>
                    <a:lnR>
                      <a:noFill/>
                    </a:lnR>
                    <a:lnT>
                      <a:noFill/>
                    </a:lnT>
                    <a:lnB>
                      <a:noFill/>
                    </a:lnB>
                  </a:tcPr>
                </a:tc>
                <a:tc>
                  <a:txBody>
                    <a:bodyPr/>
                    <a:lstStyle/>
                    <a:p>
                      <a:pPr algn="l"/>
                      <a:r>
                        <a:rPr lang="en-US" sz="1050">
                          <a:latin typeface="Arial" pitchFamily="34" charset="0"/>
                          <a:cs typeface="Arial" pitchFamily="34" charset="0"/>
                        </a:rPr>
                        <a:t>GH, PRL, TSH, LH, FSH</a:t>
                      </a:r>
                    </a:p>
                  </a:txBody>
                  <a:tcPr marL="6907" marR="6907" marT="6907" marB="6907" anchor="ctr">
                    <a:lnL>
                      <a:noFill/>
                    </a:lnL>
                    <a:lnR>
                      <a:noFill/>
                    </a:lnR>
                    <a:lnT>
                      <a:noFill/>
                    </a:lnT>
                    <a:lnB>
                      <a:noFill/>
                    </a:lnB>
                  </a:tcPr>
                </a:tc>
              </a:tr>
              <a:tr h="156516">
                <a:tc>
                  <a:txBody>
                    <a:bodyPr/>
                    <a:lstStyle/>
                    <a:p>
                      <a:pPr algn="l"/>
                      <a:r>
                        <a:rPr lang="it-IT" sz="1050">
                          <a:latin typeface="Arial" pitchFamily="34" charset="0"/>
                          <a:cs typeface="Arial" pitchFamily="34" charset="0"/>
                        </a:rPr>
                        <a:t>NR0B1 (DAX1)</a:t>
                      </a:r>
                    </a:p>
                  </a:txBody>
                  <a:tcPr marL="6907" marR="6907" marT="6907" marB="6907" anchor="ctr">
                    <a:lnL>
                      <a:noFill/>
                    </a:lnL>
                    <a:lnR>
                      <a:noFill/>
                    </a:lnR>
                    <a:lnT>
                      <a:noFill/>
                    </a:lnT>
                    <a:lnB>
                      <a:noFill/>
                    </a:lnB>
                  </a:tcPr>
                </a:tc>
                <a:tc>
                  <a:txBody>
                    <a:bodyPr/>
                    <a:lstStyle/>
                    <a:p>
                      <a:pPr algn="l"/>
                      <a:r>
                        <a:rPr lang="it-IT" sz="1050">
                          <a:latin typeface="Arial" pitchFamily="34" charset="0"/>
                          <a:cs typeface="Arial" pitchFamily="34" charset="0"/>
                        </a:rPr>
                        <a:t>Adrenal, LH, FSH</a:t>
                      </a:r>
                    </a:p>
                  </a:txBody>
                  <a:tcPr marL="6907" marR="6907" marT="6907" marB="6907" anchor="ctr">
                    <a:lnL>
                      <a:noFill/>
                    </a:lnL>
                    <a:lnR>
                      <a:noFill/>
                    </a:lnR>
                    <a:lnT>
                      <a:noFill/>
                    </a:lnT>
                    <a:lnB>
                      <a:noFill/>
                    </a:lnB>
                  </a:tcPr>
                </a:tc>
              </a:tr>
              <a:tr h="156516">
                <a:tc>
                  <a:txBody>
                    <a:bodyPr/>
                    <a:lstStyle/>
                    <a:p>
                      <a:pPr algn="l"/>
                      <a:r>
                        <a:rPr lang="it-IT" sz="1050">
                          <a:latin typeface="Arial" pitchFamily="34" charset="0"/>
                          <a:cs typeface="Arial" pitchFamily="34" charset="0"/>
                        </a:rPr>
                        <a:t>TBX19 (TPIT)</a:t>
                      </a:r>
                    </a:p>
                  </a:txBody>
                  <a:tcPr marL="6907" marR="6907" marT="6907" marB="6907" anchor="ctr">
                    <a:lnL>
                      <a:noFill/>
                    </a:lnL>
                    <a:lnR>
                      <a:noFill/>
                    </a:lnR>
                    <a:lnT>
                      <a:noFill/>
                    </a:lnT>
                    <a:lnB>
                      <a:noFill/>
                    </a:lnB>
                  </a:tcPr>
                </a:tc>
                <a:tc>
                  <a:txBody>
                    <a:bodyPr/>
                    <a:lstStyle/>
                    <a:p>
                      <a:pPr algn="l"/>
                      <a:r>
                        <a:rPr lang="it-IT" sz="1050">
                          <a:latin typeface="Arial" pitchFamily="34" charset="0"/>
                          <a:cs typeface="Arial" pitchFamily="34" charset="0"/>
                        </a:rPr>
                        <a:t>ACTH</a:t>
                      </a:r>
                    </a:p>
                  </a:txBody>
                  <a:tcPr marL="6907" marR="6907" marT="6907" marB="6907" anchor="ctr">
                    <a:lnL>
                      <a:noFill/>
                    </a:lnL>
                    <a:lnR>
                      <a:noFill/>
                    </a:lnR>
                    <a:lnT>
                      <a:noFill/>
                    </a:lnT>
                    <a:lnB>
                      <a:noFill/>
                    </a:lnB>
                  </a:tcPr>
                </a:tc>
              </a:tr>
              <a:tr h="156516">
                <a:tc gridSpan="2">
                  <a:txBody>
                    <a:bodyPr/>
                    <a:lstStyle/>
                    <a:p>
                      <a:pPr algn="l"/>
                      <a:r>
                        <a:rPr lang="it-IT" sz="1050" b="1" i="1">
                          <a:latin typeface="Arial" pitchFamily="34" charset="0"/>
                          <a:cs typeface="Arial" pitchFamily="34" charset="0"/>
                        </a:rPr>
                        <a:t>Hormone Mutation</a:t>
                      </a:r>
                      <a:endParaRPr lang="it-IT" sz="1050">
                        <a:latin typeface="Arial" pitchFamily="34" charset="0"/>
                        <a:cs typeface="Arial" pitchFamily="34" charset="0"/>
                      </a:endParaRPr>
                    </a:p>
                  </a:txBody>
                  <a:tcPr marL="6907" marR="6907" marT="6907" marB="6907" anchor="ctr">
                    <a:lnL>
                      <a:noFill/>
                    </a:lnL>
                    <a:lnR>
                      <a:noFill/>
                    </a:lnR>
                    <a:lnT>
                      <a:noFill/>
                    </a:lnT>
                    <a:lnB>
                      <a:noFill/>
                    </a:lnB>
                  </a:tcPr>
                </a:tc>
                <a:tc hMerge="1">
                  <a:txBody>
                    <a:bodyPr/>
                    <a:lstStyle/>
                    <a:p>
                      <a:endParaRPr lang="it-IT"/>
                    </a:p>
                  </a:txBody>
                  <a:tcPr/>
                </a:tc>
              </a:tr>
              <a:tr h="156516">
                <a:tc>
                  <a:txBody>
                    <a:bodyPr/>
                    <a:lstStyle/>
                    <a:p>
                      <a:pPr algn="l"/>
                      <a:r>
                        <a:rPr lang="it-IT" sz="1050" b="1">
                          <a:solidFill>
                            <a:srgbClr val="FF66CC"/>
                          </a:solidFill>
                          <a:latin typeface="Arial" pitchFamily="34" charset="0"/>
                          <a:cs typeface="Arial" pitchFamily="34" charset="0"/>
                        </a:rPr>
                        <a:t>GH1</a:t>
                      </a:r>
                    </a:p>
                  </a:txBody>
                  <a:tcPr marL="6907" marR="6907" marT="6907" marB="6907" anchor="ctr">
                    <a:lnL>
                      <a:noFill/>
                    </a:lnL>
                    <a:lnR>
                      <a:noFill/>
                    </a:lnR>
                    <a:lnT>
                      <a:noFill/>
                    </a:lnT>
                    <a:lnB>
                      <a:noFill/>
                    </a:lnB>
                  </a:tcPr>
                </a:tc>
                <a:tc>
                  <a:txBody>
                    <a:bodyPr/>
                    <a:lstStyle/>
                    <a:p>
                      <a:pPr algn="l"/>
                      <a:r>
                        <a:rPr lang="it-IT" sz="1050" b="1" dirty="0">
                          <a:solidFill>
                            <a:srgbClr val="FF66CC"/>
                          </a:solidFill>
                          <a:latin typeface="Arial" pitchFamily="34" charset="0"/>
                          <a:cs typeface="Arial" pitchFamily="34" charset="0"/>
                        </a:rPr>
                        <a:t>GH</a:t>
                      </a:r>
                    </a:p>
                  </a:txBody>
                  <a:tcPr marL="6907" marR="6907" marT="6907" marB="6907" anchor="ctr">
                    <a:lnL>
                      <a:noFill/>
                    </a:lnL>
                    <a:lnR>
                      <a:noFill/>
                    </a:lnR>
                    <a:lnT>
                      <a:noFill/>
                    </a:lnT>
                    <a:lnB>
                      <a:noFill/>
                    </a:lnB>
                  </a:tcPr>
                </a:tc>
              </a:tr>
              <a:tr h="156516">
                <a:tc>
                  <a:txBody>
                    <a:bodyPr/>
                    <a:lstStyle/>
                    <a:p>
                      <a:pPr algn="l"/>
                      <a:r>
                        <a:rPr lang="it-IT" sz="1050" b="1">
                          <a:solidFill>
                            <a:srgbClr val="FF66CC"/>
                          </a:solidFill>
                          <a:latin typeface="Arial" pitchFamily="34" charset="0"/>
                          <a:cs typeface="Arial" pitchFamily="34" charset="0"/>
                        </a:rPr>
                        <a:t>Bioinactive GH</a:t>
                      </a:r>
                    </a:p>
                  </a:txBody>
                  <a:tcPr marL="6907" marR="6907" marT="6907" marB="6907" anchor="ctr">
                    <a:lnL>
                      <a:noFill/>
                    </a:lnL>
                    <a:lnR>
                      <a:noFill/>
                    </a:lnR>
                    <a:lnT>
                      <a:noFill/>
                    </a:lnT>
                    <a:lnB>
                      <a:noFill/>
                    </a:lnB>
                  </a:tcPr>
                </a:tc>
                <a:tc>
                  <a:txBody>
                    <a:bodyPr/>
                    <a:lstStyle/>
                    <a:p>
                      <a:pPr algn="l"/>
                      <a:r>
                        <a:rPr lang="it-IT" sz="1050" b="1" dirty="0">
                          <a:solidFill>
                            <a:srgbClr val="FF66CC"/>
                          </a:solidFill>
                          <a:latin typeface="Arial" pitchFamily="34" charset="0"/>
                          <a:cs typeface="Arial" pitchFamily="34" charset="0"/>
                        </a:rPr>
                        <a:t>GH</a:t>
                      </a:r>
                    </a:p>
                  </a:txBody>
                  <a:tcPr marL="6907" marR="6907" marT="6907" marB="6907" anchor="ctr">
                    <a:lnL>
                      <a:noFill/>
                    </a:lnL>
                    <a:lnR>
                      <a:noFill/>
                    </a:lnR>
                    <a:lnT>
                      <a:noFill/>
                    </a:lnT>
                    <a:lnB>
                      <a:noFill/>
                    </a:lnB>
                  </a:tcPr>
                </a:tc>
              </a:tr>
              <a:tr h="156516">
                <a:tc>
                  <a:txBody>
                    <a:bodyPr/>
                    <a:lstStyle/>
                    <a:p>
                      <a:pPr algn="l"/>
                      <a:r>
                        <a:rPr lang="it-IT" sz="1050">
                          <a:latin typeface="Arial" pitchFamily="34" charset="0"/>
                          <a:cs typeface="Arial" pitchFamily="34" charset="0"/>
                        </a:rPr>
                        <a:t>FSH</a:t>
                      </a:r>
                      <a:r>
                        <a:rPr lang="el-GR" sz="1050">
                          <a:latin typeface="Arial" pitchFamily="34" charset="0"/>
                          <a:cs typeface="Arial" pitchFamily="34" charset="0"/>
                        </a:rPr>
                        <a:t>β</a:t>
                      </a:r>
                    </a:p>
                  </a:txBody>
                  <a:tcPr marL="6907" marR="6907" marT="6907" marB="6907" anchor="ctr">
                    <a:lnL>
                      <a:noFill/>
                    </a:lnL>
                    <a:lnR>
                      <a:noFill/>
                    </a:lnR>
                    <a:lnT>
                      <a:noFill/>
                    </a:lnT>
                    <a:lnB>
                      <a:noFill/>
                    </a:lnB>
                  </a:tcPr>
                </a:tc>
                <a:tc>
                  <a:txBody>
                    <a:bodyPr/>
                    <a:lstStyle/>
                    <a:p>
                      <a:pPr algn="l"/>
                      <a:r>
                        <a:rPr lang="it-IT" sz="1050">
                          <a:latin typeface="Arial" pitchFamily="34" charset="0"/>
                          <a:cs typeface="Arial" pitchFamily="34" charset="0"/>
                        </a:rPr>
                        <a:t>FSH</a:t>
                      </a:r>
                    </a:p>
                  </a:txBody>
                  <a:tcPr marL="6907" marR="6907" marT="6907" marB="6907" anchor="ctr">
                    <a:lnL>
                      <a:noFill/>
                    </a:lnL>
                    <a:lnR>
                      <a:noFill/>
                    </a:lnR>
                    <a:lnT>
                      <a:noFill/>
                    </a:lnT>
                    <a:lnB>
                      <a:noFill/>
                    </a:lnB>
                  </a:tcPr>
                </a:tc>
              </a:tr>
              <a:tr h="156516">
                <a:tc>
                  <a:txBody>
                    <a:bodyPr/>
                    <a:lstStyle/>
                    <a:p>
                      <a:pPr algn="l"/>
                      <a:r>
                        <a:rPr lang="it-IT" sz="1050">
                          <a:latin typeface="Arial" pitchFamily="34" charset="0"/>
                          <a:cs typeface="Arial" pitchFamily="34" charset="0"/>
                        </a:rPr>
                        <a:t>LH</a:t>
                      </a:r>
                      <a:r>
                        <a:rPr lang="el-GR" sz="1050">
                          <a:latin typeface="Arial" pitchFamily="34" charset="0"/>
                          <a:cs typeface="Arial" pitchFamily="34" charset="0"/>
                        </a:rPr>
                        <a:t>β</a:t>
                      </a:r>
                    </a:p>
                  </a:txBody>
                  <a:tcPr marL="6907" marR="6907" marT="6907" marB="6907" anchor="ctr">
                    <a:lnL>
                      <a:noFill/>
                    </a:lnL>
                    <a:lnR>
                      <a:noFill/>
                    </a:lnR>
                    <a:lnT>
                      <a:noFill/>
                    </a:lnT>
                    <a:lnB>
                      <a:noFill/>
                    </a:lnB>
                  </a:tcPr>
                </a:tc>
                <a:tc>
                  <a:txBody>
                    <a:bodyPr/>
                    <a:lstStyle/>
                    <a:p>
                      <a:pPr algn="l"/>
                      <a:r>
                        <a:rPr lang="it-IT" sz="1050">
                          <a:latin typeface="Arial" pitchFamily="34" charset="0"/>
                          <a:cs typeface="Arial" pitchFamily="34" charset="0"/>
                        </a:rPr>
                        <a:t>LH</a:t>
                      </a:r>
                    </a:p>
                  </a:txBody>
                  <a:tcPr marL="6907" marR="6907" marT="6907" marB="6907" anchor="ctr">
                    <a:lnL>
                      <a:noFill/>
                    </a:lnL>
                    <a:lnR>
                      <a:noFill/>
                    </a:lnR>
                    <a:lnT>
                      <a:noFill/>
                    </a:lnT>
                    <a:lnB>
                      <a:noFill/>
                    </a:lnB>
                  </a:tcPr>
                </a:tc>
              </a:tr>
              <a:tr h="156516">
                <a:tc>
                  <a:txBody>
                    <a:bodyPr/>
                    <a:lstStyle/>
                    <a:p>
                      <a:pPr algn="l"/>
                      <a:r>
                        <a:rPr lang="it-IT" sz="1050">
                          <a:latin typeface="Arial" pitchFamily="34" charset="0"/>
                          <a:cs typeface="Arial" pitchFamily="34" charset="0"/>
                        </a:rPr>
                        <a:t>POMC</a:t>
                      </a:r>
                    </a:p>
                  </a:txBody>
                  <a:tcPr marL="6907" marR="6907" marT="6907" marB="6907" anchor="ctr">
                    <a:lnL>
                      <a:noFill/>
                    </a:lnL>
                    <a:lnR>
                      <a:noFill/>
                    </a:lnR>
                    <a:lnT>
                      <a:noFill/>
                    </a:lnT>
                    <a:lnB>
                      <a:noFill/>
                    </a:lnB>
                  </a:tcPr>
                </a:tc>
                <a:tc>
                  <a:txBody>
                    <a:bodyPr/>
                    <a:lstStyle/>
                    <a:p>
                      <a:pPr algn="l"/>
                      <a:r>
                        <a:rPr lang="it-IT" sz="1050">
                          <a:latin typeface="Arial" pitchFamily="34" charset="0"/>
                          <a:cs typeface="Arial" pitchFamily="34" charset="0"/>
                        </a:rPr>
                        <a:t>ACTH</a:t>
                      </a:r>
                    </a:p>
                  </a:txBody>
                  <a:tcPr marL="6907" marR="6907" marT="6907" marB="6907" anchor="ctr">
                    <a:lnL>
                      <a:noFill/>
                    </a:lnL>
                    <a:lnR>
                      <a:noFill/>
                    </a:lnR>
                    <a:lnT>
                      <a:noFill/>
                    </a:lnT>
                    <a:lnB>
                      <a:noFill/>
                    </a:lnB>
                  </a:tcPr>
                </a:tc>
              </a:tr>
              <a:tr h="156516">
                <a:tc>
                  <a:txBody>
                    <a:bodyPr/>
                    <a:lstStyle/>
                    <a:p>
                      <a:pPr algn="l"/>
                      <a:r>
                        <a:rPr lang="it-IT" sz="1050">
                          <a:latin typeface="Arial" pitchFamily="34" charset="0"/>
                          <a:cs typeface="Arial" pitchFamily="34" charset="0"/>
                        </a:rPr>
                        <a:t>POMC processing defect</a:t>
                      </a:r>
                    </a:p>
                  </a:txBody>
                  <a:tcPr marL="6907" marR="6907" marT="6907" marB="6907" anchor="ctr">
                    <a:lnL>
                      <a:noFill/>
                    </a:lnL>
                    <a:lnR>
                      <a:noFill/>
                    </a:lnR>
                    <a:lnT>
                      <a:noFill/>
                    </a:lnT>
                    <a:lnB>
                      <a:noFill/>
                    </a:lnB>
                  </a:tcPr>
                </a:tc>
                <a:tc>
                  <a:txBody>
                    <a:bodyPr/>
                    <a:lstStyle/>
                    <a:p>
                      <a:pPr algn="l"/>
                      <a:r>
                        <a:rPr lang="it-IT" sz="1050">
                          <a:latin typeface="Arial" pitchFamily="34" charset="0"/>
                          <a:cs typeface="Arial" pitchFamily="34" charset="0"/>
                        </a:rPr>
                        <a:t>ACTH</a:t>
                      </a:r>
                    </a:p>
                  </a:txBody>
                  <a:tcPr marL="6907" marR="6907" marT="6907" marB="6907" anchor="ctr">
                    <a:lnL>
                      <a:noFill/>
                    </a:lnL>
                    <a:lnR>
                      <a:noFill/>
                    </a:lnR>
                    <a:lnT>
                      <a:noFill/>
                    </a:lnT>
                    <a:lnB>
                      <a:noFill/>
                    </a:lnB>
                  </a:tcPr>
                </a:tc>
              </a:tr>
              <a:tr h="156516">
                <a:tc>
                  <a:txBody>
                    <a:bodyPr/>
                    <a:lstStyle/>
                    <a:p>
                      <a:pPr algn="l"/>
                      <a:r>
                        <a:rPr lang="it-IT" sz="1050">
                          <a:latin typeface="Arial" pitchFamily="34" charset="0"/>
                          <a:cs typeface="Arial" pitchFamily="34" charset="0"/>
                        </a:rPr>
                        <a:t>TSH</a:t>
                      </a:r>
                      <a:r>
                        <a:rPr lang="el-GR" sz="1050">
                          <a:latin typeface="Arial" pitchFamily="34" charset="0"/>
                          <a:cs typeface="Arial" pitchFamily="34" charset="0"/>
                        </a:rPr>
                        <a:t>β</a:t>
                      </a:r>
                    </a:p>
                  </a:txBody>
                  <a:tcPr marL="6907" marR="6907" marT="6907" marB="6907" anchor="ctr">
                    <a:lnL>
                      <a:noFill/>
                    </a:lnL>
                    <a:lnR>
                      <a:noFill/>
                    </a:lnR>
                    <a:lnT>
                      <a:noFill/>
                    </a:lnT>
                    <a:lnB>
                      <a:noFill/>
                    </a:lnB>
                  </a:tcPr>
                </a:tc>
                <a:tc>
                  <a:txBody>
                    <a:bodyPr/>
                    <a:lstStyle/>
                    <a:p>
                      <a:pPr algn="l"/>
                      <a:r>
                        <a:rPr lang="it-IT" sz="1050">
                          <a:latin typeface="Arial" pitchFamily="34" charset="0"/>
                          <a:cs typeface="Arial" pitchFamily="34" charset="0"/>
                        </a:rPr>
                        <a:t>TSH</a:t>
                      </a:r>
                    </a:p>
                  </a:txBody>
                  <a:tcPr marL="6907" marR="6907" marT="6907" marB="6907" anchor="ctr">
                    <a:lnL>
                      <a:noFill/>
                    </a:lnL>
                    <a:lnR>
                      <a:noFill/>
                    </a:lnR>
                    <a:lnT>
                      <a:noFill/>
                    </a:lnT>
                    <a:lnB>
                      <a:noFill/>
                    </a:lnB>
                  </a:tcPr>
                </a:tc>
              </a:tr>
              <a:tr h="156516">
                <a:tc>
                  <a:txBody>
                    <a:bodyPr/>
                    <a:lstStyle/>
                    <a:p>
                      <a:pPr algn="l"/>
                      <a:r>
                        <a:rPr lang="it-IT" sz="1050">
                          <a:latin typeface="Arial" pitchFamily="34" charset="0"/>
                          <a:cs typeface="Arial" pitchFamily="34" charset="0"/>
                        </a:rPr>
                        <a:t>Leptin</a:t>
                      </a:r>
                    </a:p>
                  </a:txBody>
                  <a:tcPr marL="6907" marR="6907" marT="6907" marB="6907" anchor="ctr">
                    <a:lnL>
                      <a:noFill/>
                    </a:lnL>
                    <a:lnR>
                      <a:noFill/>
                    </a:lnR>
                    <a:lnT>
                      <a:noFill/>
                    </a:lnT>
                    <a:lnB>
                      <a:noFill/>
                    </a:lnB>
                  </a:tcPr>
                </a:tc>
                <a:tc>
                  <a:txBody>
                    <a:bodyPr/>
                    <a:lstStyle/>
                    <a:p>
                      <a:pPr algn="l"/>
                      <a:r>
                        <a:rPr lang="it-IT" sz="1050">
                          <a:latin typeface="Arial" pitchFamily="34" charset="0"/>
                          <a:cs typeface="Arial" pitchFamily="34" charset="0"/>
                        </a:rPr>
                        <a:t>LH, FSH</a:t>
                      </a:r>
                    </a:p>
                  </a:txBody>
                  <a:tcPr marL="6907" marR="6907" marT="6907" marB="6907" anchor="ctr">
                    <a:lnL>
                      <a:noFill/>
                    </a:lnL>
                    <a:lnR>
                      <a:noFill/>
                    </a:lnR>
                    <a:lnT>
                      <a:noFill/>
                    </a:lnT>
                    <a:lnB>
                      <a:noFill/>
                    </a:lnB>
                  </a:tcPr>
                </a:tc>
              </a:tr>
              <a:tr h="156516">
                <a:tc>
                  <a:txBody>
                    <a:bodyPr/>
                    <a:lstStyle/>
                    <a:p>
                      <a:pPr algn="l"/>
                      <a:r>
                        <a:rPr lang="it-IT" sz="1050">
                          <a:latin typeface="Arial" pitchFamily="34" charset="0"/>
                          <a:cs typeface="Arial" pitchFamily="34" charset="0"/>
                        </a:rPr>
                        <a:t>PC1</a:t>
                      </a:r>
                    </a:p>
                  </a:txBody>
                  <a:tcPr marL="6907" marR="6907" marT="6907" marB="6907" anchor="ctr">
                    <a:lnL>
                      <a:noFill/>
                    </a:lnL>
                    <a:lnR>
                      <a:noFill/>
                    </a:lnR>
                    <a:lnT>
                      <a:noFill/>
                    </a:lnT>
                    <a:lnB>
                      <a:noFill/>
                    </a:lnB>
                  </a:tcPr>
                </a:tc>
                <a:tc>
                  <a:txBody>
                    <a:bodyPr/>
                    <a:lstStyle/>
                    <a:p>
                      <a:pPr algn="l"/>
                      <a:r>
                        <a:rPr lang="it-IT" sz="1050">
                          <a:latin typeface="Arial" pitchFamily="34" charset="0"/>
                          <a:cs typeface="Arial" pitchFamily="34" charset="0"/>
                        </a:rPr>
                        <a:t>ACTH, FSH, LH</a:t>
                      </a:r>
                    </a:p>
                  </a:txBody>
                  <a:tcPr marL="6907" marR="6907" marT="6907" marB="6907" anchor="ctr">
                    <a:lnL>
                      <a:noFill/>
                    </a:lnL>
                    <a:lnR>
                      <a:noFill/>
                    </a:lnR>
                    <a:lnT>
                      <a:noFill/>
                    </a:lnT>
                    <a:lnB>
                      <a:noFill/>
                    </a:lnB>
                  </a:tcPr>
                </a:tc>
              </a:tr>
              <a:tr h="156516">
                <a:tc>
                  <a:txBody>
                    <a:bodyPr/>
                    <a:lstStyle/>
                    <a:p>
                      <a:pPr algn="l"/>
                      <a:r>
                        <a:rPr lang="it-IT" sz="1050">
                          <a:latin typeface="Arial" pitchFamily="34" charset="0"/>
                          <a:cs typeface="Arial" pitchFamily="34" charset="0"/>
                        </a:rPr>
                        <a:t>Kisspeptin</a:t>
                      </a:r>
                    </a:p>
                  </a:txBody>
                  <a:tcPr marL="6907" marR="6907" marT="6907" marB="6907" anchor="ctr">
                    <a:lnL>
                      <a:noFill/>
                    </a:lnL>
                    <a:lnR>
                      <a:noFill/>
                    </a:lnR>
                    <a:lnT>
                      <a:noFill/>
                    </a:lnT>
                    <a:lnB>
                      <a:noFill/>
                    </a:lnB>
                  </a:tcPr>
                </a:tc>
                <a:tc>
                  <a:txBody>
                    <a:bodyPr/>
                    <a:lstStyle/>
                    <a:p>
                      <a:pPr algn="l"/>
                      <a:r>
                        <a:rPr lang="it-IT" sz="1050" dirty="0">
                          <a:latin typeface="Arial" pitchFamily="34" charset="0"/>
                          <a:cs typeface="Arial" pitchFamily="34" charset="0"/>
                        </a:rPr>
                        <a:t>LH, FSH</a:t>
                      </a:r>
                    </a:p>
                  </a:txBody>
                  <a:tcPr marL="6907" marR="6907" marT="6907" marB="6907" anchor="ctr">
                    <a:lnL>
                      <a:noFill/>
                    </a:lnL>
                    <a:lnR>
                      <a:noFill/>
                    </a:lnR>
                    <a:lnT>
                      <a:noFill/>
                    </a:lnT>
                    <a:lnB>
                      <a:noFill/>
                    </a:lnB>
                  </a:tcPr>
                </a:tc>
              </a:tr>
            </a:tbl>
          </a:graphicData>
        </a:graphic>
      </p:graphicFrame>
      <p:sp>
        <p:nvSpPr>
          <p:cNvPr id="36865"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txBox="1">
            <a:spLocks/>
          </p:cNvSpPr>
          <p:nvPr/>
        </p:nvSpPr>
        <p:spPr>
          <a:xfrm>
            <a:off x="685800" y="116632"/>
            <a:ext cx="7772400" cy="936104"/>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2800" b="1" i="0"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Arial" pitchFamily="34" charset="0"/>
                <a:ea typeface="+mj-ea"/>
                <a:cs typeface="Arial" pitchFamily="34" charset="0"/>
              </a:rPr>
              <a:t>Deficit (combinato) di ormoni ipofisari su base ereditaria</a:t>
            </a:r>
          </a:p>
        </p:txBody>
      </p:sp>
      <p:pic>
        <p:nvPicPr>
          <p:cNvPr id="2050" name="Picture 2" descr="http://edrv.endojournals.org/content/31/6/845/F1.large.jpg"/>
          <p:cNvPicPr>
            <a:picLocks noChangeAspect="1" noChangeArrowheads="1"/>
          </p:cNvPicPr>
          <p:nvPr/>
        </p:nvPicPr>
        <p:blipFill>
          <a:blip r:embed="rId2" cstate="print"/>
          <a:srcRect/>
          <a:stretch>
            <a:fillRect/>
          </a:stretch>
        </p:blipFill>
        <p:spPr bwMode="auto">
          <a:xfrm>
            <a:off x="508488" y="1088232"/>
            <a:ext cx="8127057" cy="5682555"/>
          </a:xfrm>
          <a:prstGeom prst="rect">
            <a:avLst/>
          </a:prstGeom>
          <a:noFill/>
        </p:spPr>
      </p:pic>
      <p:sp>
        <p:nvSpPr>
          <p:cNvPr id="5" name="CasellaDiTesto 4"/>
          <p:cNvSpPr txBox="1"/>
          <p:nvPr/>
        </p:nvSpPr>
        <p:spPr>
          <a:xfrm>
            <a:off x="6218304" y="4321816"/>
            <a:ext cx="599523" cy="338554"/>
          </a:xfrm>
          <a:prstGeom prst="rect">
            <a:avLst/>
          </a:prstGeom>
          <a:noFill/>
        </p:spPr>
        <p:txBody>
          <a:bodyPr wrap="none" rtlCol="0">
            <a:spAutoFit/>
          </a:bodyPr>
          <a:lstStyle/>
          <a:p>
            <a:r>
              <a:rPr lang="it-IT" sz="1600" dirty="0" smtClean="0"/>
              <a:t>Dax1</a:t>
            </a:r>
            <a:endParaRPr lang="it-IT" sz="1600" dirty="0"/>
          </a:p>
        </p:txBody>
      </p:sp>
      <p:sp>
        <p:nvSpPr>
          <p:cNvPr id="6" name="CasellaDiTesto 5"/>
          <p:cNvSpPr txBox="1"/>
          <p:nvPr/>
        </p:nvSpPr>
        <p:spPr>
          <a:xfrm>
            <a:off x="1164672" y="4102024"/>
            <a:ext cx="753732" cy="2062103"/>
          </a:xfrm>
          <a:prstGeom prst="rect">
            <a:avLst/>
          </a:prstGeom>
          <a:noFill/>
        </p:spPr>
        <p:txBody>
          <a:bodyPr wrap="none" rtlCol="0">
            <a:spAutoFit/>
          </a:bodyPr>
          <a:lstStyle/>
          <a:p>
            <a:r>
              <a:rPr lang="it-IT" sz="1600" dirty="0" smtClean="0"/>
              <a:t>G1i1</a:t>
            </a:r>
          </a:p>
          <a:p>
            <a:r>
              <a:rPr lang="it-IT" sz="1600" dirty="0" err="1" smtClean="0"/>
              <a:t>Notch</a:t>
            </a:r>
            <a:endParaRPr lang="it-IT" sz="1600" dirty="0" smtClean="0"/>
          </a:p>
          <a:p>
            <a:r>
              <a:rPr lang="it-IT" sz="1600" dirty="0" smtClean="0"/>
              <a:t>Lhx3,4</a:t>
            </a:r>
          </a:p>
          <a:p>
            <a:r>
              <a:rPr lang="it-IT" sz="1600" dirty="0" smtClean="0"/>
              <a:t>Pitx1,2</a:t>
            </a:r>
          </a:p>
          <a:p>
            <a:r>
              <a:rPr lang="it-IT" sz="1600" dirty="0" smtClean="0"/>
              <a:t>Hesx1</a:t>
            </a:r>
          </a:p>
          <a:p>
            <a:r>
              <a:rPr lang="it-IT" sz="1600" dirty="0" smtClean="0"/>
              <a:t>Isl1</a:t>
            </a:r>
          </a:p>
          <a:p>
            <a:r>
              <a:rPr lang="it-IT" sz="1600" dirty="0" smtClean="0"/>
              <a:t>Pax6</a:t>
            </a:r>
          </a:p>
          <a:p>
            <a:r>
              <a:rPr lang="it-IT" sz="1600" dirty="0" smtClean="0"/>
              <a:t>Six3,6</a:t>
            </a:r>
            <a:endParaRPr lang="it-IT" sz="1600" dirty="0"/>
          </a:p>
        </p:txBody>
      </p:sp>
      <p:sp>
        <p:nvSpPr>
          <p:cNvPr id="7" name="Ovale 6"/>
          <p:cNvSpPr/>
          <p:nvPr/>
        </p:nvSpPr>
        <p:spPr>
          <a:xfrm>
            <a:off x="851112" y="4036128"/>
            <a:ext cx="1258968" cy="223224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Ovale 7"/>
          <p:cNvSpPr/>
          <p:nvPr/>
        </p:nvSpPr>
        <p:spPr>
          <a:xfrm>
            <a:off x="2637270" y="3776661"/>
            <a:ext cx="837194" cy="47172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Ovale 8"/>
          <p:cNvSpPr/>
          <p:nvPr/>
        </p:nvSpPr>
        <p:spPr>
          <a:xfrm>
            <a:off x="4023685" y="3122254"/>
            <a:ext cx="837194" cy="47172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Ovale 9"/>
          <p:cNvSpPr/>
          <p:nvPr/>
        </p:nvSpPr>
        <p:spPr>
          <a:xfrm>
            <a:off x="2362427" y="4299730"/>
            <a:ext cx="837194" cy="47172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Ovale 11"/>
          <p:cNvSpPr/>
          <p:nvPr/>
        </p:nvSpPr>
        <p:spPr>
          <a:xfrm>
            <a:off x="6023464" y="3685968"/>
            <a:ext cx="1008112" cy="106270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20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20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2000"/>
                                        <p:tgtEl>
                                          <p:spTgt spid="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80" name="Tabella 1279"/>
          <p:cNvGraphicFramePr>
            <a:graphicFrameLocks noGrp="1"/>
          </p:cNvGraphicFramePr>
          <p:nvPr/>
        </p:nvGraphicFramePr>
        <p:xfrm>
          <a:off x="190500" y="682625"/>
          <a:ext cx="8734566" cy="6085852"/>
        </p:xfrm>
        <a:graphic>
          <a:graphicData uri="http://schemas.openxmlformats.org/drawingml/2006/table">
            <a:tbl>
              <a:tblPr firstRow="1" bandRow="1">
                <a:tableStyleId>{5C22544A-7EE6-4342-B048-85BDC9FD1C3A}</a:tableStyleId>
              </a:tblPr>
              <a:tblGrid>
                <a:gridCol w="955346"/>
                <a:gridCol w="761292"/>
                <a:gridCol w="2077442"/>
                <a:gridCol w="1810990"/>
                <a:gridCol w="1164222"/>
                <a:gridCol w="1965274"/>
              </a:tblGrid>
              <a:tr h="262955">
                <a:tc gridSpan="3">
                  <a:txBody>
                    <a:bodyPr/>
                    <a:lstStyle/>
                    <a:p>
                      <a:pPr algn="ctr"/>
                      <a:r>
                        <a:rPr lang="it-IT" sz="1600" dirty="0" err="1">
                          <a:solidFill>
                            <a:schemeClr val="bg1"/>
                          </a:solidFill>
                          <a:latin typeface="Arial" pitchFamily="34" charset="0"/>
                          <a:cs typeface="Arial" pitchFamily="34" charset="0"/>
                        </a:rPr>
                        <a:t>Human</a:t>
                      </a:r>
                      <a:endParaRPr lang="it-IT" sz="1600" dirty="0">
                        <a:solidFill>
                          <a:schemeClr val="bg1"/>
                        </a:solidFill>
                        <a:latin typeface="Arial" pitchFamily="34" charset="0"/>
                        <a:cs typeface="Arial" pitchFamily="34" charset="0"/>
                      </a:endParaRPr>
                    </a:p>
                  </a:txBody>
                  <a:tcPr anchor="ctr"/>
                </a:tc>
                <a:tc hMerge="1">
                  <a:txBody>
                    <a:bodyPr/>
                    <a:lstStyle/>
                    <a:p>
                      <a:endParaRPr lang="it-IT"/>
                    </a:p>
                  </a:txBody>
                  <a:tcPr/>
                </a:tc>
                <a:tc hMerge="1">
                  <a:txBody>
                    <a:bodyPr/>
                    <a:lstStyle/>
                    <a:p>
                      <a:endParaRPr lang="it-IT"/>
                    </a:p>
                  </a:txBody>
                  <a:tcPr/>
                </a:tc>
                <a:tc gridSpan="3">
                  <a:txBody>
                    <a:bodyPr/>
                    <a:lstStyle/>
                    <a:p>
                      <a:pPr algn="ctr"/>
                      <a:r>
                        <a:rPr lang="it-IT" sz="1600" dirty="0" err="1">
                          <a:solidFill>
                            <a:schemeClr val="bg1"/>
                          </a:solidFill>
                          <a:latin typeface="Arial" pitchFamily="34" charset="0"/>
                          <a:cs typeface="Arial" pitchFamily="34" charset="0"/>
                        </a:rPr>
                        <a:t>Model</a:t>
                      </a:r>
                      <a:r>
                        <a:rPr lang="it-IT" sz="1600" dirty="0">
                          <a:solidFill>
                            <a:schemeClr val="bg1"/>
                          </a:solidFill>
                          <a:latin typeface="Arial" pitchFamily="34" charset="0"/>
                          <a:cs typeface="Arial" pitchFamily="34" charset="0"/>
                        </a:rPr>
                        <a:t> System</a:t>
                      </a:r>
                    </a:p>
                  </a:txBody>
                  <a:tcPr anchor="ctr"/>
                </a:tc>
                <a:tc hMerge="1">
                  <a:txBody>
                    <a:bodyPr/>
                    <a:lstStyle/>
                    <a:p>
                      <a:endParaRPr lang="it-IT"/>
                    </a:p>
                  </a:txBody>
                  <a:tcPr/>
                </a:tc>
                <a:tc hMerge="1">
                  <a:txBody>
                    <a:bodyPr/>
                    <a:lstStyle/>
                    <a:p>
                      <a:endParaRPr lang="it-IT"/>
                    </a:p>
                  </a:txBody>
                  <a:tcPr/>
                </a:tc>
              </a:tr>
              <a:tr h="569736">
                <a:tc>
                  <a:txBody>
                    <a:bodyPr/>
                    <a:lstStyle/>
                    <a:p>
                      <a:pPr algn="l"/>
                      <a:r>
                        <a:rPr lang="it-IT" sz="1600" b="1" dirty="0">
                          <a:latin typeface="Arial" pitchFamily="34" charset="0"/>
                          <a:cs typeface="Arial" pitchFamily="34" charset="0"/>
                        </a:rPr>
                        <a:t>Gene</a:t>
                      </a:r>
                    </a:p>
                  </a:txBody>
                  <a:tcPr anchor="ctr"/>
                </a:tc>
                <a:tc>
                  <a:txBody>
                    <a:bodyPr/>
                    <a:lstStyle/>
                    <a:p>
                      <a:pPr algn="l"/>
                      <a:r>
                        <a:rPr lang="it-IT" sz="1600" b="1" dirty="0" err="1">
                          <a:latin typeface="Arial" pitchFamily="34" charset="0"/>
                          <a:cs typeface="Arial" pitchFamily="34" charset="0"/>
                        </a:rPr>
                        <a:t>Chr</a:t>
                      </a:r>
                      <a:r>
                        <a:rPr lang="it-IT" sz="1600" b="1" dirty="0">
                          <a:latin typeface="Arial" pitchFamily="34" charset="0"/>
                          <a:cs typeface="Arial" pitchFamily="34" charset="0"/>
                        </a:rPr>
                        <a:t>.</a:t>
                      </a:r>
                    </a:p>
                  </a:txBody>
                  <a:tcPr anchor="ctr"/>
                </a:tc>
                <a:tc>
                  <a:txBody>
                    <a:bodyPr/>
                    <a:lstStyle/>
                    <a:p>
                      <a:pPr algn="l"/>
                      <a:r>
                        <a:rPr lang="it-IT" sz="1600" b="1">
                          <a:latin typeface="Arial" pitchFamily="34" charset="0"/>
                          <a:cs typeface="Arial" pitchFamily="34" charset="0"/>
                        </a:rPr>
                        <a:t>Inheritance</a:t>
                      </a:r>
                    </a:p>
                  </a:txBody>
                  <a:tcPr anchor="ctr"/>
                </a:tc>
                <a:tc>
                  <a:txBody>
                    <a:bodyPr/>
                    <a:lstStyle/>
                    <a:p>
                      <a:pPr algn="l"/>
                      <a:r>
                        <a:rPr lang="it-IT" sz="1600" b="1">
                          <a:latin typeface="Arial" pitchFamily="34" charset="0"/>
                          <a:cs typeface="Arial" pitchFamily="34" charset="0"/>
                        </a:rPr>
                        <a:t>Hormone Deficiency</a:t>
                      </a:r>
                    </a:p>
                  </a:txBody>
                  <a:tcPr anchor="ctr"/>
                </a:tc>
                <a:tc>
                  <a:txBody>
                    <a:bodyPr/>
                    <a:lstStyle/>
                    <a:p>
                      <a:pPr algn="l"/>
                      <a:r>
                        <a:rPr lang="it-IT" sz="1600" b="1">
                          <a:latin typeface="Arial" pitchFamily="34" charset="0"/>
                          <a:cs typeface="Arial" pitchFamily="34" charset="0"/>
                        </a:rPr>
                        <a:t>Mutation</a:t>
                      </a:r>
                    </a:p>
                  </a:txBody>
                  <a:tcPr anchor="ctr"/>
                </a:tc>
                <a:tc>
                  <a:txBody>
                    <a:bodyPr/>
                    <a:lstStyle/>
                    <a:p>
                      <a:pPr algn="l"/>
                      <a:r>
                        <a:rPr lang="it-IT" sz="1600" b="1" dirty="0" err="1">
                          <a:latin typeface="Arial" pitchFamily="34" charset="0"/>
                          <a:cs typeface="Arial" pitchFamily="34" charset="0"/>
                        </a:rPr>
                        <a:t>Pituitary</a:t>
                      </a:r>
                      <a:r>
                        <a:rPr lang="it-IT" sz="1600" b="1" dirty="0">
                          <a:latin typeface="Arial" pitchFamily="34" charset="0"/>
                          <a:cs typeface="Arial" pitchFamily="34" charset="0"/>
                        </a:rPr>
                        <a:t> </a:t>
                      </a:r>
                      <a:r>
                        <a:rPr lang="it-IT" sz="1600" b="1" dirty="0" err="1">
                          <a:latin typeface="Arial" pitchFamily="34" charset="0"/>
                          <a:cs typeface="Arial" pitchFamily="34" charset="0"/>
                        </a:rPr>
                        <a:t>Phenotype</a:t>
                      </a:r>
                      <a:endParaRPr lang="it-IT" sz="1600" b="1" dirty="0">
                        <a:latin typeface="Arial" pitchFamily="34" charset="0"/>
                        <a:cs typeface="Arial" pitchFamily="34" charset="0"/>
                      </a:endParaRPr>
                    </a:p>
                  </a:txBody>
                  <a:tcPr anchor="ctr"/>
                </a:tc>
              </a:tr>
              <a:tr h="701214">
                <a:tc>
                  <a:txBody>
                    <a:bodyPr/>
                    <a:lstStyle/>
                    <a:p>
                      <a:pPr algn="l"/>
                      <a:r>
                        <a:rPr lang="it-IT" sz="1600" b="0" i="1" dirty="0">
                          <a:latin typeface="Arial" pitchFamily="34" charset="0"/>
                          <a:cs typeface="Arial" pitchFamily="34" charset="0"/>
                        </a:rPr>
                        <a:t>Pit1</a:t>
                      </a:r>
                    </a:p>
                  </a:txBody>
                  <a:tcPr anchor="ctr"/>
                </a:tc>
                <a:tc>
                  <a:txBody>
                    <a:bodyPr/>
                    <a:lstStyle/>
                    <a:p>
                      <a:pPr algn="l"/>
                      <a:r>
                        <a:rPr lang="it-IT" sz="1600" b="0" dirty="0">
                          <a:latin typeface="Arial" pitchFamily="34" charset="0"/>
                          <a:cs typeface="Arial" pitchFamily="34" charset="0"/>
                        </a:rPr>
                        <a:t>3p11</a:t>
                      </a:r>
                    </a:p>
                  </a:txBody>
                  <a:tcPr anchor="ctr"/>
                </a:tc>
                <a:tc>
                  <a:txBody>
                    <a:bodyPr/>
                    <a:lstStyle/>
                    <a:p>
                      <a:pPr algn="l"/>
                      <a:r>
                        <a:rPr lang="it-IT" sz="1600" b="0">
                          <a:latin typeface="Arial" pitchFamily="34" charset="0"/>
                          <a:cs typeface="Arial" pitchFamily="34" charset="0"/>
                        </a:rPr>
                        <a:t>Recessive/dominant</a:t>
                      </a:r>
                    </a:p>
                  </a:txBody>
                  <a:tcPr anchor="ctr"/>
                </a:tc>
                <a:tc>
                  <a:txBody>
                    <a:bodyPr/>
                    <a:lstStyle/>
                    <a:p>
                      <a:pPr algn="l"/>
                      <a:r>
                        <a:rPr lang="en-US" sz="1600" b="0">
                          <a:latin typeface="Arial" pitchFamily="34" charset="0"/>
                          <a:cs typeface="Arial" pitchFamily="34" charset="0"/>
                        </a:rPr>
                        <a:t>GH, PRL, and variable TSH</a:t>
                      </a:r>
                    </a:p>
                  </a:txBody>
                  <a:tcPr anchor="ctr"/>
                </a:tc>
                <a:tc>
                  <a:txBody>
                    <a:bodyPr/>
                    <a:lstStyle/>
                    <a:p>
                      <a:pPr algn="l"/>
                      <a:r>
                        <a:rPr lang="it-IT" sz="1600" b="0">
                          <a:latin typeface="Arial" pitchFamily="34" charset="0"/>
                          <a:cs typeface="Arial" pitchFamily="34" charset="0"/>
                        </a:rPr>
                        <a:t>Snell</a:t>
                      </a:r>
                    </a:p>
                  </a:txBody>
                  <a:tcPr anchor="ctr"/>
                </a:tc>
                <a:tc>
                  <a:txBody>
                    <a:bodyPr/>
                    <a:lstStyle/>
                    <a:p>
                      <a:pPr algn="l"/>
                      <a:r>
                        <a:rPr lang="it-IT" sz="1600" b="0" dirty="0" err="1">
                          <a:latin typeface="Arial" pitchFamily="34" charset="0"/>
                          <a:cs typeface="Arial" pitchFamily="34" charset="0"/>
                        </a:rPr>
                        <a:t>Gh</a:t>
                      </a:r>
                      <a:r>
                        <a:rPr lang="it-IT" sz="1600" b="0" dirty="0">
                          <a:latin typeface="Arial" pitchFamily="34" charset="0"/>
                          <a:cs typeface="Arial" pitchFamily="34" charset="0"/>
                        </a:rPr>
                        <a:t>, </a:t>
                      </a:r>
                      <a:r>
                        <a:rPr lang="it-IT" sz="1600" b="0" dirty="0" err="1">
                          <a:latin typeface="Arial" pitchFamily="34" charset="0"/>
                          <a:cs typeface="Arial" pitchFamily="34" charset="0"/>
                        </a:rPr>
                        <a:t>Prl</a:t>
                      </a:r>
                      <a:r>
                        <a:rPr lang="it-IT" sz="1600" b="0" dirty="0">
                          <a:latin typeface="Arial" pitchFamily="34" charset="0"/>
                          <a:cs typeface="Arial" pitchFamily="34" charset="0"/>
                        </a:rPr>
                        <a:t>, and </a:t>
                      </a:r>
                      <a:r>
                        <a:rPr lang="it-IT" sz="1600" b="0" dirty="0" err="1">
                          <a:latin typeface="Arial" pitchFamily="34" charset="0"/>
                          <a:cs typeface="Arial" pitchFamily="34" charset="0"/>
                        </a:rPr>
                        <a:t>Tsh</a:t>
                      </a:r>
                      <a:endParaRPr lang="it-IT" sz="1600" b="0" dirty="0">
                        <a:latin typeface="Arial" pitchFamily="34" charset="0"/>
                        <a:cs typeface="Arial" pitchFamily="34" charset="0"/>
                      </a:endParaRPr>
                    </a:p>
                  </a:txBody>
                  <a:tcPr anchor="ctr"/>
                </a:tc>
              </a:tr>
              <a:tr h="832691">
                <a:tc>
                  <a:txBody>
                    <a:bodyPr/>
                    <a:lstStyle/>
                    <a:p>
                      <a:pPr algn="l"/>
                      <a:r>
                        <a:rPr lang="it-IT" sz="1600" i="1" dirty="0">
                          <a:latin typeface="Arial" pitchFamily="34" charset="0"/>
                          <a:cs typeface="Arial" pitchFamily="34" charset="0"/>
                        </a:rPr>
                        <a:t>Prop1</a:t>
                      </a:r>
                    </a:p>
                  </a:txBody>
                  <a:tcPr anchor="ctr"/>
                </a:tc>
                <a:tc>
                  <a:txBody>
                    <a:bodyPr/>
                    <a:lstStyle/>
                    <a:p>
                      <a:pPr algn="l"/>
                      <a:r>
                        <a:rPr lang="it-IT" sz="1600" dirty="0">
                          <a:latin typeface="Arial" pitchFamily="34" charset="0"/>
                          <a:cs typeface="Arial" pitchFamily="34" charset="0"/>
                        </a:rPr>
                        <a:t>5q35</a:t>
                      </a:r>
                    </a:p>
                  </a:txBody>
                  <a:tcPr anchor="ctr"/>
                </a:tc>
                <a:tc>
                  <a:txBody>
                    <a:bodyPr/>
                    <a:lstStyle/>
                    <a:p>
                      <a:pPr algn="l"/>
                      <a:r>
                        <a:rPr lang="it-IT" sz="1600">
                          <a:latin typeface="Arial" pitchFamily="34" charset="0"/>
                          <a:cs typeface="Arial" pitchFamily="34" charset="0"/>
                        </a:rPr>
                        <a:t>Recessive</a:t>
                      </a:r>
                    </a:p>
                  </a:txBody>
                  <a:tcPr anchor="ctr"/>
                </a:tc>
                <a:tc>
                  <a:txBody>
                    <a:bodyPr/>
                    <a:lstStyle/>
                    <a:p>
                      <a:pPr algn="l"/>
                      <a:r>
                        <a:rPr lang="en-US" sz="1600">
                          <a:latin typeface="Arial" pitchFamily="34" charset="0"/>
                          <a:cs typeface="Arial" pitchFamily="34" charset="0"/>
                        </a:rPr>
                        <a:t>GH, PRL, TSH, FSH/LH, and ACTH</a:t>
                      </a:r>
                    </a:p>
                  </a:txBody>
                  <a:tcPr anchor="ctr"/>
                </a:tc>
                <a:tc>
                  <a:txBody>
                    <a:bodyPr/>
                    <a:lstStyle/>
                    <a:p>
                      <a:pPr algn="l"/>
                      <a:r>
                        <a:rPr lang="it-IT" sz="1600">
                          <a:latin typeface="Arial" pitchFamily="34" charset="0"/>
                          <a:cs typeface="Arial" pitchFamily="34" charset="0"/>
                        </a:rPr>
                        <a:t>Ames</a:t>
                      </a:r>
                    </a:p>
                  </a:txBody>
                  <a:tcPr anchor="ctr"/>
                </a:tc>
                <a:tc>
                  <a:txBody>
                    <a:bodyPr/>
                    <a:lstStyle/>
                    <a:p>
                      <a:pPr algn="l"/>
                      <a:r>
                        <a:rPr lang="en-US" sz="1600">
                          <a:latin typeface="Arial" pitchFamily="34" charset="0"/>
                          <a:cs typeface="Arial" pitchFamily="34" charset="0"/>
                        </a:rPr>
                        <a:t>Gh, Prl, Tsh, and Fsh/Lh</a:t>
                      </a:r>
                    </a:p>
                  </a:txBody>
                  <a:tcPr anchor="ctr"/>
                </a:tc>
              </a:tr>
              <a:tr h="701214">
                <a:tc>
                  <a:txBody>
                    <a:bodyPr/>
                    <a:lstStyle/>
                    <a:p>
                      <a:pPr algn="l"/>
                      <a:r>
                        <a:rPr lang="it-IT" sz="1600" i="1" dirty="0">
                          <a:latin typeface="Arial" pitchFamily="34" charset="0"/>
                          <a:cs typeface="Arial" pitchFamily="34" charset="0"/>
                        </a:rPr>
                        <a:t>Lhx3</a:t>
                      </a:r>
                    </a:p>
                  </a:txBody>
                  <a:tcPr anchor="ctr"/>
                </a:tc>
                <a:tc>
                  <a:txBody>
                    <a:bodyPr/>
                    <a:lstStyle/>
                    <a:p>
                      <a:pPr algn="l"/>
                      <a:r>
                        <a:rPr lang="it-IT" sz="1600" dirty="0">
                          <a:latin typeface="Arial" pitchFamily="34" charset="0"/>
                          <a:cs typeface="Arial" pitchFamily="34" charset="0"/>
                        </a:rPr>
                        <a:t>9q34</a:t>
                      </a:r>
                    </a:p>
                  </a:txBody>
                  <a:tcPr anchor="ctr"/>
                </a:tc>
                <a:tc>
                  <a:txBody>
                    <a:bodyPr/>
                    <a:lstStyle/>
                    <a:p>
                      <a:pPr algn="l"/>
                      <a:r>
                        <a:rPr lang="it-IT" sz="1600">
                          <a:latin typeface="Arial" pitchFamily="34" charset="0"/>
                          <a:cs typeface="Arial" pitchFamily="34" charset="0"/>
                        </a:rPr>
                        <a:t>Recessive</a:t>
                      </a:r>
                    </a:p>
                  </a:txBody>
                  <a:tcPr anchor="ctr"/>
                </a:tc>
                <a:tc>
                  <a:txBody>
                    <a:bodyPr/>
                    <a:lstStyle/>
                    <a:p>
                      <a:pPr algn="l"/>
                      <a:r>
                        <a:rPr lang="en-US" sz="1600">
                          <a:latin typeface="Arial" pitchFamily="34" charset="0"/>
                          <a:cs typeface="Arial" pitchFamily="34" charset="0"/>
                        </a:rPr>
                        <a:t>GH, PRL, TSH, and FSH/LH</a:t>
                      </a:r>
                    </a:p>
                  </a:txBody>
                  <a:tcPr anchor="ctr"/>
                </a:tc>
                <a:tc>
                  <a:txBody>
                    <a:bodyPr/>
                    <a:lstStyle/>
                    <a:p>
                      <a:pPr algn="l"/>
                      <a:r>
                        <a:rPr lang="it-IT" sz="1600">
                          <a:latin typeface="Arial" pitchFamily="34" charset="0"/>
                          <a:cs typeface="Arial" pitchFamily="34" charset="0"/>
                        </a:rPr>
                        <a:t>K.O.</a:t>
                      </a:r>
                    </a:p>
                  </a:txBody>
                  <a:tcPr anchor="ctr"/>
                </a:tc>
                <a:tc>
                  <a:txBody>
                    <a:bodyPr/>
                    <a:lstStyle/>
                    <a:p>
                      <a:pPr algn="l"/>
                      <a:r>
                        <a:rPr lang="en-US" sz="1600">
                          <a:latin typeface="Arial" pitchFamily="34" charset="0"/>
                          <a:cs typeface="Arial" pitchFamily="34" charset="0"/>
                        </a:rPr>
                        <a:t>Gh, Prl, Tsh, and Fsh/Lh</a:t>
                      </a:r>
                    </a:p>
                  </a:txBody>
                  <a:tcPr anchor="ctr"/>
                </a:tc>
              </a:tr>
              <a:tr h="701214">
                <a:tc>
                  <a:txBody>
                    <a:bodyPr/>
                    <a:lstStyle/>
                    <a:p>
                      <a:pPr algn="l"/>
                      <a:r>
                        <a:rPr lang="it-IT" sz="1600" i="1" dirty="0">
                          <a:latin typeface="Arial" pitchFamily="34" charset="0"/>
                          <a:cs typeface="Arial" pitchFamily="34" charset="0"/>
                        </a:rPr>
                        <a:t>Lhx4</a:t>
                      </a:r>
                    </a:p>
                  </a:txBody>
                  <a:tcPr anchor="ctr"/>
                </a:tc>
                <a:tc>
                  <a:txBody>
                    <a:bodyPr/>
                    <a:lstStyle/>
                    <a:p>
                      <a:pPr algn="l"/>
                      <a:r>
                        <a:rPr lang="it-IT" sz="1600" dirty="0">
                          <a:latin typeface="Arial" pitchFamily="34" charset="0"/>
                          <a:cs typeface="Arial" pitchFamily="34" charset="0"/>
                        </a:rPr>
                        <a:t>1q25</a:t>
                      </a:r>
                    </a:p>
                  </a:txBody>
                  <a:tcPr anchor="ctr"/>
                </a:tc>
                <a:tc>
                  <a:txBody>
                    <a:bodyPr/>
                    <a:lstStyle/>
                    <a:p>
                      <a:pPr algn="l"/>
                      <a:r>
                        <a:rPr lang="it-IT" sz="1600">
                          <a:latin typeface="Arial" pitchFamily="34" charset="0"/>
                          <a:cs typeface="Arial" pitchFamily="34" charset="0"/>
                        </a:rPr>
                        <a:t>Dominant</a:t>
                      </a:r>
                    </a:p>
                  </a:txBody>
                  <a:tcPr anchor="ctr"/>
                </a:tc>
                <a:tc>
                  <a:txBody>
                    <a:bodyPr/>
                    <a:lstStyle/>
                    <a:p>
                      <a:pPr algn="l"/>
                      <a:r>
                        <a:rPr lang="it-IT" sz="1600">
                          <a:latin typeface="Arial" pitchFamily="34" charset="0"/>
                          <a:cs typeface="Arial" pitchFamily="34" charset="0"/>
                        </a:rPr>
                        <a:t>GH, TSH, and ACTH</a:t>
                      </a:r>
                    </a:p>
                  </a:txBody>
                  <a:tcPr anchor="ctr"/>
                </a:tc>
                <a:tc>
                  <a:txBody>
                    <a:bodyPr/>
                    <a:lstStyle/>
                    <a:p>
                      <a:pPr algn="l"/>
                      <a:r>
                        <a:rPr lang="it-IT" sz="1600">
                          <a:latin typeface="Arial" pitchFamily="34" charset="0"/>
                          <a:cs typeface="Arial" pitchFamily="34" charset="0"/>
                        </a:rPr>
                        <a:t>K.O.</a:t>
                      </a:r>
                    </a:p>
                  </a:txBody>
                  <a:tcPr anchor="ctr"/>
                </a:tc>
                <a:tc>
                  <a:txBody>
                    <a:bodyPr/>
                    <a:lstStyle/>
                    <a:p>
                      <a:pPr algn="l"/>
                      <a:r>
                        <a:rPr lang="en-US" sz="1600">
                          <a:latin typeface="Arial" pitchFamily="34" charset="0"/>
                          <a:cs typeface="Arial" pitchFamily="34" charset="0"/>
                        </a:rPr>
                        <a:t>Reduction of all anterior cell types</a:t>
                      </a:r>
                    </a:p>
                  </a:txBody>
                  <a:tcPr anchor="ctr"/>
                </a:tc>
              </a:tr>
              <a:tr h="832691">
                <a:tc>
                  <a:txBody>
                    <a:bodyPr/>
                    <a:lstStyle/>
                    <a:p>
                      <a:pPr algn="l"/>
                      <a:r>
                        <a:rPr lang="it-IT" sz="1600" i="1" dirty="0">
                          <a:latin typeface="Arial" pitchFamily="34" charset="0"/>
                          <a:cs typeface="Arial" pitchFamily="34" charset="0"/>
                        </a:rPr>
                        <a:t>Hesx1</a:t>
                      </a:r>
                    </a:p>
                  </a:txBody>
                  <a:tcPr anchor="ctr"/>
                </a:tc>
                <a:tc>
                  <a:txBody>
                    <a:bodyPr/>
                    <a:lstStyle/>
                    <a:p>
                      <a:pPr algn="l"/>
                      <a:r>
                        <a:rPr lang="it-IT" sz="1600" dirty="0">
                          <a:latin typeface="Arial" pitchFamily="34" charset="0"/>
                          <a:cs typeface="Arial" pitchFamily="34" charset="0"/>
                        </a:rPr>
                        <a:t>3p21</a:t>
                      </a:r>
                    </a:p>
                  </a:txBody>
                  <a:tcPr anchor="ctr"/>
                </a:tc>
                <a:tc>
                  <a:txBody>
                    <a:bodyPr/>
                    <a:lstStyle/>
                    <a:p>
                      <a:pPr algn="l"/>
                      <a:r>
                        <a:rPr lang="it-IT" sz="1600">
                          <a:latin typeface="Arial" pitchFamily="34" charset="0"/>
                          <a:cs typeface="Arial" pitchFamily="34" charset="0"/>
                        </a:rPr>
                        <a:t>Recessive/dominant</a:t>
                      </a:r>
                    </a:p>
                  </a:txBody>
                  <a:tcPr anchor="ctr"/>
                </a:tc>
                <a:tc>
                  <a:txBody>
                    <a:bodyPr/>
                    <a:lstStyle/>
                    <a:p>
                      <a:pPr algn="l"/>
                      <a:r>
                        <a:rPr lang="it-IT" sz="1600">
                          <a:latin typeface="Arial" pitchFamily="34" charset="0"/>
                          <a:cs typeface="Arial" pitchFamily="34" charset="0"/>
                        </a:rPr>
                        <a:t>Variable hormone deficiency</a:t>
                      </a:r>
                    </a:p>
                  </a:txBody>
                  <a:tcPr anchor="ctr"/>
                </a:tc>
                <a:tc>
                  <a:txBody>
                    <a:bodyPr/>
                    <a:lstStyle/>
                    <a:p>
                      <a:pPr algn="l"/>
                      <a:r>
                        <a:rPr lang="it-IT" sz="1600">
                          <a:latin typeface="Arial" pitchFamily="34" charset="0"/>
                          <a:cs typeface="Arial" pitchFamily="34" charset="0"/>
                        </a:rPr>
                        <a:t>K.O.</a:t>
                      </a:r>
                    </a:p>
                  </a:txBody>
                  <a:tcPr anchor="ctr"/>
                </a:tc>
                <a:tc>
                  <a:txBody>
                    <a:bodyPr/>
                    <a:lstStyle/>
                    <a:p>
                      <a:pPr algn="l"/>
                      <a:r>
                        <a:rPr lang="it-IT" sz="1600">
                          <a:latin typeface="Arial" pitchFamily="34" charset="0"/>
                          <a:cs typeface="Arial" pitchFamily="34" charset="0"/>
                        </a:rPr>
                        <a:t>Pouch bifurcations, pituitary absence</a:t>
                      </a:r>
                    </a:p>
                  </a:txBody>
                  <a:tcPr anchor="ctr"/>
                </a:tc>
              </a:tr>
              <a:tr h="701214">
                <a:tc>
                  <a:txBody>
                    <a:bodyPr/>
                    <a:lstStyle/>
                    <a:p>
                      <a:pPr algn="l"/>
                      <a:r>
                        <a:rPr lang="it-IT" sz="1600" i="1" dirty="0">
                          <a:latin typeface="Arial" pitchFamily="34" charset="0"/>
                          <a:cs typeface="Arial" pitchFamily="34" charset="0"/>
                        </a:rPr>
                        <a:t>Pitx2</a:t>
                      </a:r>
                    </a:p>
                  </a:txBody>
                  <a:tcPr anchor="ctr"/>
                </a:tc>
                <a:tc>
                  <a:txBody>
                    <a:bodyPr/>
                    <a:lstStyle/>
                    <a:p>
                      <a:pPr algn="l"/>
                      <a:r>
                        <a:rPr lang="it-IT" sz="1600" dirty="0">
                          <a:latin typeface="Arial" pitchFamily="34" charset="0"/>
                          <a:cs typeface="Arial" pitchFamily="34" charset="0"/>
                        </a:rPr>
                        <a:t>4q25</a:t>
                      </a:r>
                    </a:p>
                  </a:txBody>
                  <a:tcPr anchor="ctr"/>
                </a:tc>
                <a:tc>
                  <a:txBody>
                    <a:bodyPr/>
                    <a:lstStyle/>
                    <a:p>
                      <a:pPr algn="l"/>
                      <a:r>
                        <a:rPr lang="it-IT" sz="1600">
                          <a:latin typeface="Arial" pitchFamily="34" charset="0"/>
                          <a:cs typeface="Arial" pitchFamily="34" charset="0"/>
                        </a:rPr>
                        <a:t>Dominant</a:t>
                      </a:r>
                    </a:p>
                  </a:txBody>
                  <a:tcPr anchor="ctr"/>
                </a:tc>
                <a:tc>
                  <a:txBody>
                    <a:bodyPr/>
                    <a:lstStyle/>
                    <a:p>
                      <a:pPr algn="l"/>
                      <a:r>
                        <a:rPr lang="en-US" sz="1600">
                          <a:latin typeface="Arial" pitchFamily="34" charset="0"/>
                          <a:cs typeface="Arial" pitchFamily="34" charset="0"/>
                        </a:rPr>
                        <a:t>GH, PRL, TSH, and FSH/LH</a:t>
                      </a:r>
                    </a:p>
                  </a:txBody>
                  <a:tcPr anchor="ctr"/>
                </a:tc>
                <a:tc>
                  <a:txBody>
                    <a:bodyPr/>
                    <a:lstStyle/>
                    <a:p>
                      <a:pPr algn="l"/>
                      <a:r>
                        <a:rPr lang="it-IT" sz="1600">
                          <a:latin typeface="Arial" pitchFamily="34" charset="0"/>
                          <a:cs typeface="Arial" pitchFamily="34" charset="0"/>
                        </a:rPr>
                        <a:t>K.O.</a:t>
                      </a:r>
                    </a:p>
                  </a:txBody>
                  <a:tcPr anchor="ctr"/>
                </a:tc>
                <a:tc>
                  <a:txBody>
                    <a:bodyPr/>
                    <a:lstStyle/>
                    <a:p>
                      <a:pPr algn="l"/>
                      <a:r>
                        <a:rPr lang="en-US" sz="1600">
                          <a:latin typeface="Arial" pitchFamily="34" charset="0"/>
                          <a:cs typeface="Arial" pitchFamily="34" charset="0"/>
                        </a:rPr>
                        <a:t>Gh, Prl, Tsh, and Fsh/Lh</a:t>
                      </a:r>
                    </a:p>
                  </a:txBody>
                  <a:tcPr anchor="ctr"/>
                </a:tc>
              </a:tr>
              <a:tr h="701214">
                <a:tc>
                  <a:txBody>
                    <a:bodyPr/>
                    <a:lstStyle/>
                    <a:p>
                      <a:pPr algn="l"/>
                      <a:r>
                        <a:rPr lang="it-IT" sz="1600" i="1" dirty="0">
                          <a:latin typeface="Arial" pitchFamily="34" charset="0"/>
                          <a:cs typeface="Arial" pitchFamily="34" charset="0"/>
                        </a:rPr>
                        <a:t>Tbx19</a:t>
                      </a:r>
                    </a:p>
                  </a:txBody>
                  <a:tcPr anchor="ctr"/>
                </a:tc>
                <a:tc>
                  <a:txBody>
                    <a:bodyPr/>
                    <a:lstStyle/>
                    <a:p>
                      <a:pPr algn="l"/>
                      <a:r>
                        <a:rPr lang="it-IT" sz="1600" dirty="0">
                          <a:latin typeface="Arial" pitchFamily="34" charset="0"/>
                          <a:cs typeface="Arial" pitchFamily="34" charset="0"/>
                        </a:rPr>
                        <a:t>1q23</a:t>
                      </a:r>
                    </a:p>
                  </a:txBody>
                  <a:tcPr anchor="ctr"/>
                </a:tc>
                <a:tc>
                  <a:txBody>
                    <a:bodyPr/>
                    <a:lstStyle/>
                    <a:p>
                      <a:pPr algn="l"/>
                      <a:r>
                        <a:rPr lang="it-IT" sz="1600" dirty="0">
                          <a:latin typeface="Arial" pitchFamily="34" charset="0"/>
                          <a:cs typeface="Arial" pitchFamily="34" charset="0"/>
                        </a:rPr>
                        <a:t>Recessive</a:t>
                      </a:r>
                    </a:p>
                  </a:txBody>
                  <a:tcPr anchor="ctr"/>
                </a:tc>
                <a:tc>
                  <a:txBody>
                    <a:bodyPr/>
                    <a:lstStyle/>
                    <a:p>
                      <a:pPr algn="l"/>
                      <a:r>
                        <a:rPr lang="it-IT" sz="1600">
                          <a:latin typeface="Arial" pitchFamily="34" charset="0"/>
                          <a:cs typeface="Arial" pitchFamily="34" charset="0"/>
                        </a:rPr>
                        <a:t>POMC</a:t>
                      </a:r>
                    </a:p>
                  </a:txBody>
                  <a:tcPr anchor="ctr"/>
                </a:tc>
                <a:tc>
                  <a:txBody>
                    <a:bodyPr/>
                    <a:lstStyle/>
                    <a:p>
                      <a:pPr algn="l"/>
                      <a:r>
                        <a:rPr lang="it-IT" sz="1600">
                          <a:latin typeface="Arial" pitchFamily="34" charset="0"/>
                          <a:cs typeface="Arial" pitchFamily="34" charset="0"/>
                        </a:rPr>
                        <a:t>K.O.</a:t>
                      </a:r>
                    </a:p>
                  </a:txBody>
                  <a:tcPr anchor="ctr"/>
                </a:tc>
                <a:tc>
                  <a:txBody>
                    <a:bodyPr/>
                    <a:lstStyle/>
                    <a:p>
                      <a:pPr algn="l"/>
                      <a:r>
                        <a:rPr lang="it-IT" sz="1600" dirty="0" err="1">
                          <a:latin typeface="Arial" pitchFamily="34" charset="0"/>
                          <a:cs typeface="Arial" pitchFamily="34" charset="0"/>
                        </a:rPr>
                        <a:t>Pituitary</a:t>
                      </a:r>
                      <a:r>
                        <a:rPr lang="it-IT" sz="1600" dirty="0">
                          <a:latin typeface="Arial" pitchFamily="34" charset="0"/>
                          <a:cs typeface="Arial" pitchFamily="34" charset="0"/>
                        </a:rPr>
                        <a:t> </a:t>
                      </a:r>
                      <a:r>
                        <a:rPr lang="it-IT" sz="1600" dirty="0" err="1">
                          <a:latin typeface="Arial" pitchFamily="34" charset="0"/>
                          <a:cs typeface="Arial" pitchFamily="34" charset="0"/>
                        </a:rPr>
                        <a:t>Pomc</a:t>
                      </a:r>
                      <a:r>
                        <a:rPr lang="it-IT" sz="1600" dirty="0">
                          <a:latin typeface="Arial" pitchFamily="34" charset="0"/>
                          <a:cs typeface="Arial" pitchFamily="34" charset="0"/>
                        </a:rPr>
                        <a:t> </a:t>
                      </a:r>
                      <a:r>
                        <a:rPr lang="it-IT" sz="1600" dirty="0" err="1">
                          <a:latin typeface="Arial" pitchFamily="34" charset="0"/>
                          <a:cs typeface="Arial" pitchFamily="34" charset="0"/>
                        </a:rPr>
                        <a:t>transdifferentiation</a:t>
                      </a:r>
                      <a:endParaRPr lang="it-IT" sz="1600" dirty="0">
                        <a:latin typeface="Arial" pitchFamily="34" charset="0"/>
                        <a:cs typeface="Arial" pitchFamily="34" charset="0"/>
                      </a:endParaRPr>
                    </a:p>
                  </a:txBody>
                  <a:tcPr anchor="ctr"/>
                </a:tc>
              </a:tr>
            </a:tbl>
          </a:graphicData>
        </a:graphic>
      </p:graphicFrame>
      <p:sp>
        <p:nvSpPr>
          <p:cNvPr id="4" name="Titolo 1"/>
          <p:cNvSpPr txBox="1">
            <a:spLocks/>
          </p:cNvSpPr>
          <p:nvPr/>
        </p:nvSpPr>
        <p:spPr>
          <a:xfrm>
            <a:off x="685800" y="116632"/>
            <a:ext cx="7772400" cy="936104"/>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2800" b="1" i="0"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Arial" pitchFamily="34" charset="0"/>
                <a:ea typeface="+mj-ea"/>
                <a:cs typeface="Arial" pitchFamily="34" charset="0"/>
              </a:rPr>
              <a:t>Deficit (combinato) di ormoni ipofisari</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txBox="1">
            <a:spLocks/>
          </p:cNvSpPr>
          <p:nvPr/>
        </p:nvSpPr>
        <p:spPr>
          <a:xfrm>
            <a:off x="685800" y="116632"/>
            <a:ext cx="7772400" cy="936104"/>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2800" b="1" i="0"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Arial" pitchFamily="34" charset="0"/>
                <a:ea typeface="+mj-ea"/>
                <a:cs typeface="Arial" pitchFamily="34" charset="0"/>
              </a:rPr>
              <a:t>Deficit di PROP1</a:t>
            </a:r>
          </a:p>
        </p:txBody>
      </p:sp>
      <p:sp>
        <p:nvSpPr>
          <p:cNvPr id="3" name="Segnaposto contenuto 2"/>
          <p:cNvSpPr txBox="1">
            <a:spLocks/>
          </p:cNvSpPr>
          <p:nvPr/>
        </p:nvSpPr>
        <p:spPr>
          <a:xfrm>
            <a:off x="457200" y="991269"/>
            <a:ext cx="8229600" cy="4525963"/>
          </a:xfrm>
          <a:prstGeom prst="rect">
            <a:avLst/>
          </a:prstGeom>
        </p:spPr>
        <p:txBody>
          <a:bodyPr>
            <a:noAutofit/>
          </a:bodyPr>
          <a:lstStyle/>
          <a:p>
            <a:pPr marL="342900" marR="0" lvl="0" indent="-342900" algn="l" defTabSz="914400" rtl="0" eaLnBrk="1" fontAlgn="auto" latinLnBrk="0" hangingPunct="1">
              <a:lnSpc>
                <a:spcPct val="150000"/>
              </a:lnSpc>
              <a:spcBef>
                <a:spcPct val="20000"/>
              </a:spcBef>
              <a:spcAft>
                <a:spcPts val="0"/>
              </a:spcAft>
              <a:buClrTx/>
              <a:buSzTx/>
              <a:buFont typeface="Arial" pitchFamily="34" charset="0"/>
              <a:buChar char="•"/>
              <a:tabLst/>
              <a:defRPr/>
            </a:pPr>
            <a:r>
              <a:rPr lang="it-IT" sz="2400" dirty="0" smtClean="0">
                <a:latin typeface="Arial" pitchFamily="34" charset="0"/>
                <a:cs typeface="Arial" pitchFamily="34" charset="0"/>
              </a:rPr>
              <a:t>Il gene è localizzato sul </a:t>
            </a:r>
            <a:r>
              <a:rPr lang="it-IT" sz="2400" b="1" dirty="0" smtClean="0">
                <a:solidFill>
                  <a:srgbClr val="0070C0"/>
                </a:solidFill>
                <a:latin typeface="Arial" pitchFamily="34" charset="0"/>
                <a:cs typeface="Arial" pitchFamily="34" charset="0"/>
              </a:rPr>
              <a:t>cromosoma 5q35 </a:t>
            </a:r>
            <a:r>
              <a:rPr lang="it-IT" sz="2400" dirty="0" smtClean="0">
                <a:latin typeface="Arial" pitchFamily="34" charset="0"/>
                <a:cs typeface="Arial" pitchFamily="34" charset="0"/>
              </a:rPr>
              <a:t>e codifica </a:t>
            </a:r>
            <a:r>
              <a:rPr lang="it-IT" sz="2400" b="1" dirty="0" smtClean="0">
                <a:solidFill>
                  <a:srgbClr val="0070C0"/>
                </a:solidFill>
                <a:latin typeface="Arial" pitchFamily="34" charset="0"/>
                <a:cs typeface="Arial" pitchFamily="34" charset="0"/>
              </a:rPr>
              <a:t>proteina di 223 aminoacidi</a:t>
            </a:r>
          </a:p>
          <a:p>
            <a:pPr marL="342900" indent="-342900">
              <a:lnSpc>
                <a:spcPct val="150000"/>
              </a:lnSpc>
              <a:spcBef>
                <a:spcPct val="20000"/>
              </a:spcBef>
              <a:buFont typeface="Arial" pitchFamily="34" charset="0"/>
              <a:buChar char="•"/>
              <a:defRPr/>
            </a:pPr>
            <a:r>
              <a:rPr lang="it-IT" sz="2400" b="1" dirty="0" smtClean="0">
                <a:solidFill>
                  <a:srgbClr val="0070C0"/>
                </a:solidFill>
                <a:latin typeface="Arial" pitchFamily="34" charset="0"/>
                <a:cs typeface="Arial" pitchFamily="34" charset="0"/>
              </a:rPr>
              <a:t>PROP1 regola l’espressione di PIT1</a:t>
            </a:r>
          </a:p>
          <a:p>
            <a:pPr marL="342900" marR="0" lvl="0" indent="-342900" algn="l" defTabSz="914400" rtl="0" eaLnBrk="1" fontAlgn="auto" latinLnBrk="0" hangingPunct="1">
              <a:lnSpc>
                <a:spcPct val="150000"/>
              </a:lnSpc>
              <a:spcBef>
                <a:spcPct val="20000"/>
              </a:spcBef>
              <a:spcAft>
                <a:spcPts val="0"/>
              </a:spcAft>
              <a:buClrTx/>
              <a:buSzTx/>
              <a:buFont typeface="Arial" pitchFamily="34" charset="0"/>
              <a:buChar char="•"/>
              <a:tabLst/>
              <a:defRPr/>
            </a:pPr>
            <a:r>
              <a:rPr lang="it-IT" sz="2400" dirty="0" smtClean="0">
                <a:latin typeface="Arial" pitchFamily="34" charset="0"/>
                <a:cs typeface="Arial" pitchFamily="34" charset="0"/>
              </a:rPr>
              <a:t>Deficit di PROP1 rappresenta la </a:t>
            </a:r>
            <a:r>
              <a:rPr lang="it-IT" sz="2400" b="1" dirty="0" smtClean="0">
                <a:solidFill>
                  <a:srgbClr val="0070C0"/>
                </a:solidFill>
                <a:latin typeface="Arial" pitchFamily="34" charset="0"/>
                <a:cs typeface="Arial" pitchFamily="34" charset="0"/>
              </a:rPr>
              <a:t>causa ereditabile più comune</a:t>
            </a:r>
            <a:r>
              <a:rPr lang="it-IT" sz="2400" dirty="0" smtClean="0">
                <a:latin typeface="Arial" pitchFamily="34" charset="0"/>
                <a:cs typeface="Arial" pitchFamily="34" charset="0"/>
              </a:rPr>
              <a:t> di deficienza combinata degli ormoni ipofisari</a:t>
            </a:r>
          </a:p>
          <a:p>
            <a:pPr marL="342900" marR="0" lvl="0" indent="-342900" algn="l" defTabSz="914400" rtl="0" eaLnBrk="1" fontAlgn="auto" latinLnBrk="0" hangingPunct="1">
              <a:lnSpc>
                <a:spcPct val="150000"/>
              </a:lnSpc>
              <a:spcBef>
                <a:spcPct val="20000"/>
              </a:spcBef>
              <a:spcAft>
                <a:spcPts val="0"/>
              </a:spcAft>
              <a:buClrTx/>
              <a:buSzTx/>
              <a:buFont typeface="Arial" pitchFamily="34" charset="0"/>
              <a:buChar char="•"/>
              <a:tabLst/>
              <a:defRPr/>
            </a:pPr>
            <a:r>
              <a:rPr kumimoji="0" lang="it-IT" sz="2400" i="0" u="none" strike="noStrike" kern="1200" cap="none" spc="0" normalizeH="0" baseline="0" noProof="0" dirty="0" smtClean="0">
                <a:ln>
                  <a:noFill/>
                </a:ln>
                <a:effectLst/>
                <a:uLnTx/>
                <a:uFillTx/>
                <a:latin typeface="Arial" pitchFamily="34" charset="0"/>
                <a:cs typeface="Arial" pitchFamily="34" charset="0"/>
              </a:rPr>
              <a:t>Fisiopatologia</a:t>
            </a:r>
            <a:r>
              <a:rPr kumimoji="0" lang="it-IT" sz="2400" i="0" u="none" strike="noStrike" kern="1200" cap="none" spc="0" normalizeH="0" baseline="0" noProof="0" dirty="0" smtClean="0">
                <a:ln>
                  <a:noFill/>
                </a:ln>
                <a:solidFill>
                  <a:schemeClr val="tx1"/>
                </a:solidFill>
                <a:effectLst/>
                <a:uLnTx/>
                <a:uFillTx/>
                <a:latin typeface="Arial" pitchFamily="34" charset="0"/>
                <a:cs typeface="Arial" pitchFamily="34" charset="0"/>
              </a:rPr>
              <a:t>: deficit delle linee cellulari che dipendono da PIT1 (</a:t>
            </a:r>
            <a:r>
              <a:rPr kumimoji="0" lang="it-IT" sz="2400" b="1" i="0" u="none" strike="noStrike" kern="1200" cap="none" spc="0" normalizeH="0" baseline="0" noProof="0" dirty="0" smtClean="0">
                <a:ln>
                  <a:noFill/>
                </a:ln>
                <a:solidFill>
                  <a:srgbClr val="0070C0"/>
                </a:solidFill>
                <a:effectLst/>
                <a:uLnTx/>
                <a:uFillTx/>
                <a:latin typeface="Arial" pitchFamily="34" charset="0"/>
                <a:cs typeface="Arial" pitchFamily="34" charset="0"/>
              </a:rPr>
              <a:t>GH, PRL, TSH</a:t>
            </a:r>
            <a:r>
              <a:rPr kumimoji="0" lang="it-IT" sz="2400" i="0" u="none" strike="noStrike" kern="1200" cap="none" spc="0" normalizeH="0" baseline="0" noProof="0" dirty="0" smtClean="0">
                <a:ln>
                  <a:noFill/>
                </a:ln>
                <a:solidFill>
                  <a:schemeClr val="tx1"/>
                </a:solidFill>
                <a:effectLst/>
                <a:uLnTx/>
                <a:uFillTx/>
                <a:latin typeface="Arial" pitchFamily="34" charset="0"/>
                <a:cs typeface="Arial" pitchFamily="34" charset="0"/>
              </a:rPr>
              <a:t>) e ridotta riserva funzionale delle cellule secernenti </a:t>
            </a:r>
            <a:r>
              <a:rPr kumimoji="0" lang="it-IT" sz="2400" b="1" i="0" u="none" strike="noStrike" kern="1200" cap="none" spc="0" normalizeH="0" baseline="0" noProof="0" dirty="0" smtClean="0">
                <a:ln>
                  <a:noFill/>
                </a:ln>
                <a:solidFill>
                  <a:srgbClr val="0070C0"/>
                </a:solidFill>
                <a:effectLst/>
                <a:uLnTx/>
                <a:uFillTx/>
                <a:latin typeface="Arial" pitchFamily="34" charset="0"/>
                <a:cs typeface="Arial" pitchFamily="34" charset="0"/>
              </a:rPr>
              <a:t>FSH, LH e ACTH</a:t>
            </a:r>
          </a:p>
          <a:p>
            <a:pPr marL="342900" marR="0" lvl="0" indent="-342900" algn="l" defTabSz="914400" rtl="0" eaLnBrk="1" fontAlgn="auto" latinLnBrk="0" hangingPunct="1">
              <a:lnSpc>
                <a:spcPct val="150000"/>
              </a:lnSpc>
              <a:spcBef>
                <a:spcPct val="20000"/>
              </a:spcBef>
              <a:spcAft>
                <a:spcPts val="0"/>
              </a:spcAft>
              <a:buClrTx/>
              <a:buSzTx/>
              <a:buFont typeface="Arial" pitchFamily="34" charset="0"/>
              <a:buNone/>
              <a:tabLst/>
              <a:defRPr/>
            </a:pPr>
            <a:r>
              <a:rPr kumimoji="0" lang="it-IT" sz="2400" i="0" u="none" strike="noStrike" kern="1200" cap="none" spc="0" normalizeH="0" baseline="0" noProof="0" dirty="0" smtClean="0">
                <a:ln>
                  <a:noFill/>
                </a:ln>
                <a:solidFill>
                  <a:schemeClr val="tx1"/>
                </a:solidFill>
                <a:effectLst/>
                <a:uLnTx/>
                <a:uFillTx/>
                <a:latin typeface="Arial" pitchFamily="34" charset="0"/>
                <a:cs typeface="Arial" pitchFamily="34" charset="0"/>
              </a:rPr>
              <a:t>	</a:t>
            </a:r>
          </a:p>
          <a:p>
            <a:pPr marL="342900" marR="0" lvl="0" indent="-342900" algn="l" defTabSz="914400" rtl="0" eaLnBrk="1" fontAlgn="auto" latinLnBrk="0" hangingPunct="1">
              <a:lnSpc>
                <a:spcPct val="150000"/>
              </a:lnSpc>
              <a:spcBef>
                <a:spcPct val="20000"/>
              </a:spcBef>
              <a:spcAft>
                <a:spcPts val="0"/>
              </a:spcAft>
              <a:buClrTx/>
              <a:buSzTx/>
              <a:buFont typeface="Arial" pitchFamily="34" charset="0"/>
              <a:buChar char="•"/>
              <a:tabLst/>
              <a:defRPr/>
            </a:pPr>
            <a:endParaRPr kumimoji="0" lang="it-IT" sz="2400" i="0" u="none" strike="noStrike" kern="1200" cap="none" spc="0" normalizeH="0" baseline="0" noProof="0" dirty="0" smtClean="0">
              <a:ln>
                <a:noFill/>
              </a:ln>
              <a:solidFill>
                <a:schemeClr val="tx1"/>
              </a:solidFill>
              <a:effectLst/>
              <a:uLnTx/>
              <a:uFillTx/>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txBox="1">
            <a:spLocks/>
          </p:cNvSpPr>
          <p:nvPr/>
        </p:nvSpPr>
        <p:spPr>
          <a:xfrm>
            <a:off x="685800" y="116632"/>
            <a:ext cx="7772400" cy="936104"/>
          </a:xfrm>
          <a:prstGeom prst="rect">
            <a:avLst/>
          </a:prstGeom>
        </p:spPr>
        <p:txBody>
          <a:bodyPr>
            <a:noAutofit/>
          </a:bodyPr>
          <a:lstStyle/>
          <a:p>
            <a:pPr lvl="0" algn="ctr">
              <a:spcBef>
                <a:spcPct val="0"/>
              </a:spcBef>
              <a:defRPr/>
            </a:pPr>
            <a:r>
              <a:rPr lang="en-US" sz="2800" b="1" dirty="0" err="1" smtClean="0">
                <a:solidFill>
                  <a:srgbClr val="FF0000"/>
                </a:solidFill>
                <a:effectLst>
                  <a:outerShdw blurRad="38100" dist="38100" dir="2700000" algn="tl">
                    <a:srgbClr val="000000">
                      <a:alpha val="43137"/>
                    </a:srgbClr>
                  </a:outerShdw>
                </a:effectLst>
                <a:latin typeface="Arial" pitchFamily="34" charset="0"/>
                <a:cs typeface="Arial" pitchFamily="34" charset="0"/>
              </a:rPr>
              <a:t>Classificazione</a:t>
            </a:r>
            <a:r>
              <a:rPr lang="en-US" sz="28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 </a:t>
            </a:r>
            <a:r>
              <a:rPr lang="en-US" sz="2800" b="1" dirty="0" err="1" smtClean="0">
                <a:solidFill>
                  <a:srgbClr val="FF0000"/>
                </a:solidFill>
                <a:effectLst>
                  <a:outerShdw blurRad="38100" dist="38100" dir="2700000" algn="tl">
                    <a:srgbClr val="000000">
                      <a:alpha val="43137"/>
                    </a:srgbClr>
                  </a:outerShdw>
                </a:effectLst>
                <a:latin typeface="Arial" pitchFamily="34" charset="0"/>
                <a:cs typeface="Arial" pitchFamily="34" charset="0"/>
              </a:rPr>
              <a:t>dei</a:t>
            </a:r>
            <a:r>
              <a:rPr lang="en-US" sz="28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 deficit </a:t>
            </a:r>
            <a:r>
              <a:rPr lang="en-US" sz="2800" b="1" dirty="0" err="1" smtClean="0">
                <a:solidFill>
                  <a:srgbClr val="FF0000"/>
                </a:solidFill>
                <a:effectLst>
                  <a:outerShdw blurRad="38100" dist="38100" dir="2700000" algn="tl">
                    <a:srgbClr val="000000">
                      <a:alpha val="43137"/>
                    </a:srgbClr>
                  </a:outerShdw>
                </a:effectLst>
                <a:latin typeface="Arial" pitchFamily="34" charset="0"/>
                <a:cs typeface="Arial" pitchFamily="34" charset="0"/>
              </a:rPr>
              <a:t>ormonali</a:t>
            </a:r>
            <a:r>
              <a:rPr lang="en-US" sz="28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 </a:t>
            </a:r>
            <a:r>
              <a:rPr lang="en-US" sz="2800" b="1" dirty="0" err="1" smtClean="0">
                <a:solidFill>
                  <a:srgbClr val="FF0000"/>
                </a:solidFill>
                <a:effectLst>
                  <a:outerShdw blurRad="38100" dist="38100" dir="2700000" algn="tl">
                    <a:srgbClr val="000000">
                      <a:alpha val="43137"/>
                    </a:srgbClr>
                  </a:outerShdw>
                </a:effectLst>
                <a:latin typeface="Arial" pitchFamily="34" charset="0"/>
                <a:cs typeface="Arial" pitchFamily="34" charset="0"/>
              </a:rPr>
              <a:t>ipofisari</a:t>
            </a:r>
            <a:r>
              <a:rPr lang="en-US" sz="28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 in 110 </a:t>
            </a:r>
            <a:r>
              <a:rPr lang="en-US" sz="2800" b="1" dirty="0" err="1" smtClean="0">
                <a:solidFill>
                  <a:srgbClr val="FF0000"/>
                </a:solidFill>
                <a:effectLst>
                  <a:outerShdw blurRad="38100" dist="38100" dir="2700000" algn="tl">
                    <a:srgbClr val="000000">
                      <a:alpha val="43137"/>
                    </a:srgbClr>
                  </a:outerShdw>
                </a:effectLst>
                <a:latin typeface="Arial" pitchFamily="34" charset="0"/>
                <a:cs typeface="Arial" pitchFamily="34" charset="0"/>
              </a:rPr>
              <a:t>soggetti</a:t>
            </a:r>
            <a:r>
              <a:rPr lang="en-US" sz="28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 non </a:t>
            </a:r>
            <a:r>
              <a:rPr lang="en-US" sz="2800" b="1" dirty="0" err="1" smtClean="0">
                <a:solidFill>
                  <a:srgbClr val="FF0000"/>
                </a:solidFill>
                <a:effectLst>
                  <a:outerShdw blurRad="38100" dist="38100" dir="2700000" algn="tl">
                    <a:srgbClr val="000000">
                      <a:alpha val="43137"/>
                    </a:srgbClr>
                  </a:outerShdw>
                </a:effectLst>
                <a:latin typeface="Arial" pitchFamily="34" charset="0"/>
                <a:cs typeface="Arial" pitchFamily="34" charset="0"/>
              </a:rPr>
              <a:t>correlati</a:t>
            </a:r>
            <a:r>
              <a:rPr lang="en-US" sz="28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 </a:t>
            </a:r>
            <a:r>
              <a:rPr lang="en-US" sz="2800" b="1" dirty="0" err="1" smtClean="0">
                <a:solidFill>
                  <a:srgbClr val="FF0000"/>
                </a:solidFill>
                <a:effectLst>
                  <a:outerShdw blurRad="38100" dist="38100" dir="2700000" algn="tl">
                    <a:srgbClr val="000000">
                      <a:alpha val="43137"/>
                    </a:srgbClr>
                  </a:outerShdw>
                </a:effectLst>
                <a:latin typeface="Arial" pitchFamily="34" charset="0"/>
                <a:cs typeface="Arial" pitchFamily="34" charset="0"/>
              </a:rPr>
              <a:t>affetti</a:t>
            </a:r>
            <a:r>
              <a:rPr lang="en-US" sz="28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 </a:t>
            </a:r>
            <a:r>
              <a:rPr lang="en-US" sz="2800" b="1" dirty="0" err="1" smtClean="0">
                <a:solidFill>
                  <a:srgbClr val="FF0000"/>
                </a:solidFill>
                <a:effectLst>
                  <a:outerShdw blurRad="38100" dist="38100" dir="2700000" algn="tl">
                    <a:srgbClr val="000000">
                      <a:alpha val="43137"/>
                    </a:srgbClr>
                  </a:outerShdw>
                </a:effectLst>
                <a:latin typeface="Arial" pitchFamily="34" charset="0"/>
                <a:cs typeface="Arial" pitchFamily="34" charset="0"/>
              </a:rPr>
              <a:t>da</a:t>
            </a:r>
            <a:r>
              <a:rPr lang="en-US" sz="28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 </a:t>
            </a:r>
            <a:r>
              <a:rPr lang="en-US" sz="2800" b="1" dirty="0" err="1" smtClean="0">
                <a:solidFill>
                  <a:srgbClr val="FF0000"/>
                </a:solidFill>
                <a:effectLst>
                  <a:outerShdw blurRad="38100" dist="38100" dir="2700000" algn="tl">
                    <a:srgbClr val="000000">
                      <a:alpha val="43137"/>
                    </a:srgbClr>
                  </a:outerShdw>
                </a:effectLst>
                <a:latin typeface="Arial" pitchFamily="34" charset="0"/>
                <a:cs typeface="Arial" pitchFamily="34" charset="0"/>
              </a:rPr>
              <a:t>ipopituitarismo</a:t>
            </a:r>
            <a:r>
              <a:rPr lang="en-US" sz="28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 </a:t>
            </a:r>
            <a:r>
              <a:rPr lang="en-US" sz="2800" b="1" dirty="0" err="1" smtClean="0">
                <a:solidFill>
                  <a:srgbClr val="FF0000"/>
                </a:solidFill>
                <a:effectLst>
                  <a:outerShdw blurRad="38100" dist="38100" dir="2700000" algn="tl">
                    <a:srgbClr val="000000">
                      <a:alpha val="43137"/>
                    </a:srgbClr>
                  </a:outerShdw>
                </a:effectLst>
                <a:latin typeface="Arial" pitchFamily="34" charset="0"/>
                <a:cs typeface="Arial" pitchFamily="34" charset="0"/>
              </a:rPr>
              <a:t>congenito</a:t>
            </a:r>
            <a:endParaRPr kumimoji="0" lang="it-IT" sz="2800" b="1" i="0"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Arial" pitchFamily="34" charset="0"/>
              <a:ea typeface="+mj-ea"/>
              <a:cs typeface="Arial" pitchFamily="34" charset="0"/>
            </a:endParaRPr>
          </a:p>
        </p:txBody>
      </p:sp>
      <p:sp>
        <p:nvSpPr>
          <p:cNvPr id="18434" name="AutoShape 2" descr="http://www.expertconsultbook.com/expertconsult/b/bbmapAsset?appID=NGE&amp;isbn=978-1-4377-0324-5&amp;eid=4-u1.0-B978-1-4377-0324-5..00008-0..f008-035-9781437703245&amp;assetType=full"/>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8436" name="AutoShape 4" descr="http://www.expertconsultbook.com/expertconsult/b/bbmapAsset?appID=NGE&amp;isbn=978-1-4377-0324-5&amp;eid=4-u1.0-B978-1-4377-0324-5..00008-0..f008-035-9781437703245&amp;assetType=full"/>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8438" name="AutoShape 6" descr="http://www.expertconsultbook.com/expertconsult/b/bbmapAsset?appID=NGE&amp;isbn=978-1-4377-0324-5&amp;eid=4-u1.0-B978-1-4377-0324-5..00008-0..f008-035-9781437703245&amp;assetType=full"/>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8440" name="AutoShape 8" descr="http://www.expertconsultbook.com/expertconsult/b/bbmapAsset?appID=NGE&amp;isbn=978-1-4377-0324-5&amp;eid=4-u1.0-B978-1-4377-0324-5..00008-0..f008-035-9781437703245&amp;assetType=full"/>
          <p:cNvSpPr>
            <a:spLocks noChangeAspect="1" noChangeArrowheads="1"/>
          </p:cNvSpPr>
          <p:nvPr/>
        </p:nvSpPr>
        <p:spPr bwMode="auto">
          <a:xfrm>
            <a:off x="155575" y="-635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8442" name="AutoShape 10" descr="http://www.expertconsultbook.com/expertconsult/b/bbmapAsset?appID=NGE&amp;isbn=978-1-4377-0324-5&amp;eid=4-u1.0-B978-1-4377-0324-5..00008-0..f008-035-9781437703245&amp;assetType=full"/>
          <p:cNvSpPr>
            <a:spLocks noChangeAspect="1" noChangeArrowheads="1"/>
          </p:cNvSpPr>
          <p:nvPr/>
        </p:nvSpPr>
        <p:spPr bwMode="auto">
          <a:xfrm>
            <a:off x="155575" y="-635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18443" name="Picture 11"/>
          <p:cNvPicPr>
            <a:picLocks noChangeAspect="1" noChangeArrowheads="1"/>
          </p:cNvPicPr>
          <p:nvPr/>
        </p:nvPicPr>
        <p:blipFill>
          <a:blip r:embed="rId2" cstate="print"/>
          <a:srcRect l="26869" t="44055" r="25000" b="12476"/>
          <a:stretch>
            <a:fillRect/>
          </a:stretch>
        </p:blipFill>
        <p:spPr bwMode="auto">
          <a:xfrm>
            <a:off x="213820" y="1916832"/>
            <a:ext cx="7526532" cy="4248472"/>
          </a:xfrm>
          <a:prstGeom prst="rect">
            <a:avLst/>
          </a:prstGeom>
          <a:noFill/>
          <a:ln w="9525">
            <a:noFill/>
            <a:miter lim="800000"/>
            <a:headEnd/>
            <a:tailEnd/>
          </a:ln>
        </p:spPr>
      </p:pic>
      <p:sp>
        <p:nvSpPr>
          <p:cNvPr id="10" name="CasellaDiTesto 9"/>
          <p:cNvSpPr txBox="1"/>
          <p:nvPr/>
        </p:nvSpPr>
        <p:spPr>
          <a:xfrm>
            <a:off x="35496" y="6381328"/>
            <a:ext cx="8981498" cy="461665"/>
          </a:xfrm>
          <a:prstGeom prst="rect">
            <a:avLst/>
          </a:prstGeom>
          <a:noFill/>
        </p:spPr>
        <p:txBody>
          <a:bodyPr wrap="none" rtlCol="0">
            <a:spAutoFit/>
          </a:bodyPr>
          <a:lstStyle/>
          <a:p>
            <a:r>
              <a:rPr lang="it-IT" sz="1200" dirty="0" smtClean="0">
                <a:latin typeface="Arial" pitchFamily="34" charset="0"/>
                <a:cs typeface="Arial" pitchFamily="34" charset="0"/>
              </a:rPr>
              <a:t>(</a:t>
            </a:r>
            <a:r>
              <a:rPr lang="it-IT" sz="1200" dirty="0" err="1" smtClean="0">
                <a:latin typeface="Arial" pitchFamily="34" charset="0"/>
                <a:cs typeface="Arial" pitchFamily="34" charset="0"/>
              </a:rPr>
              <a:t>From</a:t>
            </a:r>
            <a:r>
              <a:rPr lang="it-IT" sz="1200" dirty="0" smtClean="0">
                <a:latin typeface="Arial" pitchFamily="34" charset="0"/>
                <a:cs typeface="Arial" pitchFamily="34" charset="0"/>
              </a:rPr>
              <a:t> </a:t>
            </a:r>
            <a:r>
              <a:rPr lang="it-IT" sz="1200" dirty="0" err="1" smtClean="0">
                <a:latin typeface="Arial" pitchFamily="34" charset="0"/>
                <a:cs typeface="Arial" pitchFamily="34" charset="0"/>
              </a:rPr>
              <a:t>Reynaud</a:t>
            </a:r>
            <a:r>
              <a:rPr lang="it-IT" sz="1200" dirty="0" smtClean="0">
                <a:latin typeface="Arial" pitchFamily="34" charset="0"/>
                <a:cs typeface="Arial" pitchFamily="34" charset="0"/>
              </a:rPr>
              <a:t> R, </a:t>
            </a:r>
            <a:r>
              <a:rPr lang="it-IT" sz="1200" dirty="0" err="1" smtClean="0">
                <a:latin typeface="Arial" pitchFamily="34" charset="0"/>
                <a:cs typeface="Arial" pitchFamily="34" charset="0"/>
              </a:rPr>
              <a:t>Gueydan</a:t>
            </a:r>
            <a:r>
              <a:rPr lang="it-IT" sz="1200" dirty="0" smtClean="0">
                <a:latin typeface="Arial" pitchFamily="34" charset="0"/>
                <a:cs typeface="Arial" pitchFamily="34" charset="0"/>
              </a:rPr>
              <a:t> M, </a:t>
            </a:r>
            <a:r>
              <a:rPr lang="it-IT" sz="1200" dirty="0" err="1" smtClean="0">
                <a:latin typeface="Arial" pitchFamily="34" charset="0"/>
                <a:cs typeface="Arial" pitchFamily="34" charset="0"/>
              </a:rPr>
              <a:t>Saveanu</a:t>
            </a:r>
            <a:r>
              <a:rPr lang="it-IT" sz="1200" dirty="0" smtClean="0">
                <a:latin typeface="Arial" pitchFamily="34" charset="0"/>
                <a:cs typeface="Arial" pitchFamily="34" charset="0"/>
              </a:rPr>
              <a:t> A, </a:t>
            </a:r>
            <a:r>
              <a:rPr lang="it-IT" sz="1200" dirty="0" err="1" smtClean="0">
                <a:latin typeface="Arial" pitchFamily="34" charset="0"/>
                <a:cs typeface="Arial" pitchFamily="34" charset="0"/>
              </a:rPr>
              <a:t>et</a:t>
            </a:r>
            <a:r>
              <a:rPr lang="it-IT" sz="1200" dirty="0" smtClean="0">
                <a:latin typeface="Arial" pitchFamily="34" charset="0"/>
                <a:cs typeface="Arial" pitchFamily="34" charset="0"/>
              </a:rPr>
              <a:t> al. </a:t>
            </a:r>
            <a:r>
              <a:rPr lang="it-IT" sz="1200" dirty="0" err="1" smtClean="0">
                <a:latin typeface="Arial" pitchFamily="34" charset="0"/>
                <a:cs typeface="Arial" pitchFamily="34" charset="0"/>
              </a:rPr>
              <a:t>Genetic</a:t>
            </a:r>
            <a:r>
              <a:rPr lang="it-IT" sz="1200" dirty="0" smtClean="0">
                <a:latin typeface="Arial" pitchFamily="34" charset="0"/>
                <a:cs typeface="Arial" pitchFamily="34" charset="0"/>
              </a:rPr>
              <a:t> screening </a:t>
            </a:r>
            <a:r>
              <a:rPr lang="it-IT" sz="1200" dirty="0" err="1" smtClean="0">
                <a:latin typeface="Arial" pitchFamily="34" charset="0"/>
                <a:cs typeface="Arial" pitchFamily="34" charset="0"/>
              </a:rPr>
              <a:t>of</a:t>
            </a:r>
            <a:r>
              <a:rPr lang="it-IT" sz="1200" dirty="0" smtClean="0">
                <a:latin typeface="Arial" pitchFamily="34" charset="0"/>
                <a:cs typeface="Arial" pitchFamily="34" charset="0"/>
              </a:rPr>
              <a:t> </a:t>
            </a:r>
            <a:r>
              <a:rPr lang="it-IT" sz="1200" dirty="0" err="1" smtClean="0">
                <a:latin typeface="Arial" pitchFamily="34" charset="0"/>
                <a:cs typeface="Arial" pitchFamily="34" charset="0"/>
              </a:rPr>
              <a:t>combined</a:t>
            </a:r>
            <a:r>
              <a:rPr lang="it-IT" sz="1200" dirty="0" smtClean="0">
                <a:latin typeface="Arial" pitchFamily="34" charset="0"/>
                <a:cs typeface="Arial" pitchFamily="34" charset="0"/>
              </a:rPr>
              <a:t> </a:t>
            </a:r>
            <a:r>
              <a:rPr lang="it-IT" sz="1200" dirty="0" err="1" smtClean="0">
                <a:latin typeface="Arial" pitchFamily="34" charset="0"/>
                <a:cs typeface="Arial" pitchFamily="34" charset="0"/>
              </a:rPr>
              <a:t>pituitary</a:t>
            </a:r>
            <a:r>
              <a:rPr lang="it-IT" sz="1200" dirty="0" smtClean="0">
                <a:latin typeface="Arial" pitchFamily="34" charset="0"/>
                <a:cs typeface="Arial" pitchFamily="34" charset="0"/>
              </a:rPr>
              <a:t> </a:t>
            </a:r>
            <a:r>
              <a:rPr lang="it-IT" sz="1200" dirty="0" err="1" smtClean="0">
                <a:latin typeface="Arial" pitchFamily="34" charset="0"/>
                <a:cs typeface="Arial" pitchFamily="34" charset="0"/>
              </a:rPr>
              <a:t>hormone</a:t>
            </a:r>
            <a:r>
              <a:rPr lang="it-IT" sz="1200" dirty="0" smtClean="0">
                <a:latin typeface="Arial" pitchFamily="34" charset="0"/>
                <a:cs typeface="Arial" pitchFamily="34" charset="0"/>
              </a:rPr>
              <a:t> </a:t>
            </a:r>
            <a:r>
              <a:rPr lang="it-IT" sz="1200" dirty="0" err="1" smtClean="0">
                <a:latin typeface="Arial" pitchFamily="34" charset="0"/>
                <a:cs typeface="Arial" pitchFamily="34" charset="0"/>
              </a:rPr>
              <a:t>deficiency</a:t>
            </a:r>
            <a:r>
              <a:rPr lang="it-IT" sz="1200" dirty="0" smtClean="0">
                <a:latin typeface="Arial" pitchFamily="34" charset="0"/>
                <a:cs typeface="Arial" pitchFamily="34" charset="0"/>
              </a:rPr>
              <a:t>: </a:t>
            </a:r>
            <a:r>
              <a:rPr lang="it-IT" sz="1200" dirty="0" err="1" smtClean="0">
                <a:latin typeface="Arial" pitchFamily="34" charset="0"/>
                <a:cs typeface="Arial" pitchFamily="34" charset="0"/>
              </a:rPr>
              <a:t>experience</a:t>
            </a:r>
            <a:r>
              <a:rPr lang="it-IT" sz="1200" dirty="0" smtClean="0">
                <a:latin typeface="Arial" pitchFamily="34" charset="0"/>
                <a:cs typeface="Arial" pitchFamily="34" charset="0"/>
              </a:rPr>
              <a:t> in 195 </a:t>
            </a:r>
          </a:p>
          <a:p>
            <a:r>
              <a:rPr lang="it-IT" sz="1200" dirty="0" err="1" smtClean="0">
                <a:latin typeface="Arial" pitchFamily="34" charset="0"/>
                <a:cs typeface="Arial" pitchFamily="34" charset="0"/>
              </a:rPr>
              <a:t>patients</a:t>
            </a:r>
            <a:r>
              <a:rPr lang="it-IT" sz="1200" dirty="0" smtClean="0">
                <a:latin typeface="Arial" pitchFamily="34" charset="0"/>
                <a:cs typeface="Arial" pitchFamily="34" charset="0"/>
              </a:rPr>
              <a:t>. J </a:t>
            </a:r>
            <a:r>
              <a:rPr lang="it-IT" sz="1200" dirty="0" err="1" smtClean="0">
                <a:latin typeface="Arial" pitchFamily="34" charset="0"/>
                <a:cs typeface="Arial" pitchFamily="34" charset="0"/>
              </a:rPr>
              <a:t>Clin</a:t>
            </a:r>
            <a:r>
              <a:rPr lang="it-IT" sz="1200" dirty="0" smtClean="0">
                <a:latin typeface="Arial" pitchFamily="34" charset="0"/>
                <a:cs typeface="Arial" pitchFamily="34" charset="0"/>
              </a:rPr>
              <a:t> </a:t>
            </a:r>
            <a:r>
              <a:rPr lang="it-IT" sz="1200" dirty="0" err="1" smtClean="0">
                <a:latin typeface="Arial" pitchFamily="34" charset="0"/>
                <a:cs typeface="Arial" pitchFamily="34" charset="0"/>
              </a:rPr>
              <a:t>Endocrinol</a:t>
            </a:r>
            <a:r>
              <a:rPr lang="it-IT" sz="1200" dirty="0" smtClean="0">
                <a:latin typeface="Arial" pitchFamily="34" charset="0"/>
                <a:cs typeface="Arial" pitchFamily="34" charset="0"/>
              </a:rPr>
              <a:t> </a:t>
            </a:r>
            <a:r>
              <a:rPr lang="it-IT" sz="1200" dirty="0" err="1" smtClean="0">
                <a:latin typeface="Arial" pitchFamily="34" charset="0"/>
                <a:cs typeface="Arial" pitchFamily="34" charset="0"/>
              </a:rPr>
              <a:t>Metab</a:t>
            </a:r>
            <a:r>
              <a:rPr lang="it-IT" sz="1200" dirty="0" smtClean="0">
                <a:latin typeface="Arial" pitchFamily="34" charset="0"/>
                <a:cs typeface="Arial" pitchFamily="34" charset="0"/>
              </a:rPr>
              <a:t>. 2006;91:3329-3326.)</a:t>
            </a:r>
            <a:endParaRPr lang="it-IT" sz="1200" dirty="0">
              <a:latin typeface="Arial" pitchFamily="34" charset="0"/>
              <a:cs typeface="Arial" pitchFamily="34" charset="0"/>
            </a:endParaRPr>
          </a:p>
        </p:txBody>
      </p:sp>
      <p:sp>
        <p:nvSpPr>
          <p:cNvPr id="11" name="CasellaDiTesto 10"/>
          <p:cNvSpPr txBox="1"/>
          <p:nvPr/>
        </p:nvSpPr>
        <p:spPr>
          <a:xfrm>
            <a:off x="6333385" y="1556792"/>
            <a:ext cx="2775119" cy="1754326"/>
          </a:xfrm>
          <a:prstGeom prst="rect">
            <a:avLst/>
          </a:prstGeom>
          <a:noFill/>
        </p:spPr>
        <p:txBody>
          <a:bodyPr wrap="square" rtlCol="0">
            <a:spAutoFit/>
          </a:bodyPr>
          <a:lstStyle/>
          <a:p>
            <a:r>
              <a:rPr lang="it-IT" b="1" dirty="0" smtClean="0">
                <a:latin typeface="Arial" pitchFamily="34" charset="0"/>
                <a:cs typeface="Arial" pitchFamily="34" charset="0"/>
              </a:rPr>
              <a:t>1 mutazione di PIT1</a:t>
            </a:r>
          </a:p>
          <a:p>
            <a:r>
              <a:rPr lang="it-IT" b="1" dirty="0" smtClean="0">
                <a:latin typeface="Arial" pitchFamily="34" charset="0"/>
                <a:cs typeface="Arial" pitchFamily="34" charset="0"/>
              </a:rPr>
              <a:t>20 mutazioni di PROP1:</a:t>
            </a:r>
          </a:p>
          <a:p>
            <a:r>
              <a:rPr lang="it-IT" b="1" dirty="0" smtClean="0">
                <a:latin typeface="Arial" pitchFamily="34" charset="0"/>
                <a:cs typeface="Arial" pitchFamily="34" charset="0"/>
              </a:rPr>
              <a:t>	20 GHD</a:t>
            </a:r>
          </a:p>
          <a:p>
            <a:r>
              <a:rPr lang="it-IT" b="1" dirty="0" smtClean="0">
                <a:latin typeface="Arial" pitchFamily="34" charset="0"/>
                <a:cs typeface="Arial" pitchFamily="34" charset="0"/>
              </a:rPr>
              <a:t>	18 FSH/LHD</a:t>
            </a:r>
          </a:p>
          <a:p>
            <a:r>
              <a:rPr lang="it-IT" b="1" dirty="0" smtClean="0">
                <a:latin typeface="Arial" pitchFamily="34" charset="0"/>
                <a:cs typeface="Arial" pitchFamily="34" charset="0"/>
              </a:rPr>
              <a:t>	17 TSHD</a:t>
            </a:r>
          </a:p>
          <a:p>
            <a:r>
              <a:rPr lang="it-IT" b="1" dirty="0" smtClean="0">
                <a:latin typeface="Arial" pitchFamily="34" charset="0"/>
                <a:cs typeface="Arial" pitchFamily="34" charset="0"/>
              </a:rPr>
              <a:t>	11 ACTHD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txBox="1">
            <a:spLocks/>
          </p:cNvSpPr>
          <p:nvPr/>
        </p:nvSpPr>
        <p:spPr>
          <a:xfrm>
            <a:off x="685800" y="116632"/>
            <a:ext cx="7772400" cy="936104"/>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2800" b="1" i="0"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Arial" pitchFamily="34" charset="0"/>
                <a:ea typeface="+mj-ea"/>
                <a:cs typeface="Arial" pitchFamily="34" charset="0"/>
              </a:rPr>
              <a:t>Genetica deficit di PROP1</a:t>
            </a:r>
          </a:p>
        </p:txBody>
      </p:sp>
      <p:sp>
        <p:nvSpPr>
          <p:cNvPr id="3" name="Segnaposto contenuto 2"/>
          <p:cNvSpPr txBox="1">
            <a:spLocks/>
          </p:cNvSpPr>
          <p:nvPr/>
        </p:nvSpPr>
        <p:spPr>
          <a:xfrm>
            <a:off x="219988" y="764704"/>
            <a:ext cx="8686800" cy="4525963"/>
          </a:xfrm>
          <a:prstGeom prst="rect">
            <a:avLst/>
          </a:prstGeom>
        </p:spPr>
        <p:txBody>
          <a:bodyPr>
            <a:noAutofit/>
          </a:bodyPr>
          <a:lstStyle/>
          <a:p>
            <a:pPr marL="342900" marR="0" lvl="0" indent="-342900" algn="l" defTabSz="914400" rtl="0" eaLnBrk="1" fontAlgn="auto" latinLnBrk="0" hangingPunct="1">
              <a:lnSpc>
                <a:spcPct val="150000"/>
              </a:lnSpc>
              <a:spcBef>
                <a:spcPct val="20000"/>
              </a:spcBef>
              <a:spcAft>
                <a:spcPts val="0"/>
              </a:spcAft>
              <a:buClrTx/>
              <a:buSzTx/>
              <a:buFont typeface="Arial" pitchFamily="34" charset="0"/>
              <a:buChar char="•"/>
              <a:tabLst/>
              <a:defRPr/>
            </a:pPr>
            <a:r>
              <a:rPr lang="it-IT" sz="2400" dirty="0" smtClean="0">
                <a:latin typeface="Arial" pitchFamily="34" charset="0"/>
                <a:cs typeface="Arial" pitchFamily="34" charset="0"/>
              </a:rPr>
              <a:t>Ereditarietà: </a:t>
            </a:r>
            <a:r>
              <a:rPr lang="it-IT" sz="2400" b="1" dirty="0" err="1" smtClean="0">
                <a:solidFill>
                  <a:srgbClr val="0070C0"/>
                </a:solidFill>
                <a:latin typeface="Arial" pitchFamily="34" charset="0"/>
                <a:cs typeface="Arial" pitchFamily="34" charset="0"/>
              </a:rPr>
              <a:t>autosomica</a:t>
            </a:r>
            <a:r>
              <a:rPr lang="it-IT" sz="2400" b="1" dirty="0" smtClean="0">
                <a:solidFill>
                  <a:srgbClr val="0070C0"/>
                </a:solidFill>
                <a:latin typeface="Arial" pitchFamily="34" charset="0"/>
                <a:cs typeface="Arial" pitchFamily="34" charset="0"/>
              </a:rPr>
              <a:t> recessiva</a:t>
            </a:r>
          </a:p>
          <a:p>
            <a:pPr marL="342900" marR="0" lvl="0" indent="-342900" algn="l" defTabSz="914400" rtl="0" eaLnBrk="1" fontAlgn="auto" latinLnBrk="0" hangingPunct="1">
              <a:lnSpc>
                <a:spcPct val="150000"/>
              </a:lnSpc>
              <a:spcBef>
                <a:spcPct val="20000"/>
              </a:spcBef>
              <a:spcAft>
                <a:spcPts val="0"/>
              </a:spcAft>
              <a:buClrTx/>
              <a:buSzTx/>
              <a:buFont typeface="Arial" pitchFamily="34" charset="0"/>
              <a:buChar char="•"/>
              <a:tabLst/>
              <a:defRPr/>
            </a:pPr>
            <a:r>
              <a:rPr kumimoji="0" lang="it-IT" sz="2400" i="0" u="none" strike="noStrike" kern="1200" cap="none" spc="0" normalizeH="0" baseline="0" noProof="0" dirty="0" smtClean="0">
                <a:ln>
                  <a:noFill/>
                </a:ln>
                <a:solidFill>
                  <a:schemeClr val="tx1"/>
                </a:solidFill>
                <a:effectLst/>
                <a:uLnTx/>
                <a:uFillTx/>
                <a:latin typeface="Arial" pitchFamily="34" charset="0"/>
                <a:cs typeface="Arial" pitchFamily="34" charset="0"/>
              </a:rPr>
              <a:t>Genotipo: Omozigosi per </a:t>
            </a:r>
            <a:r>
              <a:rPr kumimoji="0" lang="it-IT" sz="2400" b="1" i="0" u="none" strike="noStrike" kern="1200" cap="none" spc="0" normalizeH="0" baseline="0" noProof="0" dirty="0" err="1" smtClean="0">
                <a:ln>
                  <a:noFill/>
                </a:ln>
                <a:solidFill>
                  <a:srgbClr val="0070C0"/>
                </a:solidFill>
                <a:effectLst/>
                <a:uLnTx/>
                <a:uFillTx/>
                <a:latin typeface="Arial" pitchFamily="34" charset="0"/>
                <a:cs typeface="Arial" pitchFamily="34" charset="0"/>
              </a:rPr>
              <a:t>delezioni</a:t>
            </a:r>
            <a:r>
              <a:rPr kumimoji="0" lang="it-IT" sz="2400" b="1" i="0" u="none" strike="noStrike" kern="1200" cap="none" spc="0" normalizeH="0" baseline="0" noProof="0" dirty="0" smtClean="0">
                <a:ln>
                  <a:noFill/>
                </a:ln>
                <a:solidFill>
                  <a:srgbClr val="0070C0"/>
                </a:solidFill>
                <a:effectLst/>
                <a:uLnTx/>
                <a:uFillTx/>
                <a:latin typeface="Arial" pitchFamily="34" charset="0"/>
                <a:cs typeface="Arial" pitchFamily="34" charset="0"/>
              </a:rPr>
              <a:t> grossolane </a:t>
            </a:r>
            <a:r>
              <a:rPr kumimoji="0" lang="it-IT" sz="2400" i="0" u="none" strike="noStrike" kern="1200" cap="none" spc="0" normalizeH="0" baseline="0" noProof="0" dirty="0" smtClean="0">
                <a:ln>
                  <a:noFill/>
                </a:ln>
                <a:solidFill>
                  <a:schemeClr val="tx1"/>
                </a:solidFill>
                <a:effectLst/>
                <a:uLnTx/>
                <a:uFillTx/>
                <a:latin typeface="Arial" pitchFamily="34" charset="0"/>
                <a:cs typeface="Arial" pitchFamily="34" charset="0"/>
              </a:rPr>
              <a:t>del gene</a:t>
            </a:r>
            <a:r>
              <a:rPr kumimoji="0" lang="it-IT" sz="2400" i="0" u="none" strike="noStrike" kern="1200" cap="none" spc="0" normalizeH="0" noProof="0" dirty="0" smtClean="0">
                <a:ln>
                  <a:noFill/>
                </a:ln>
                <a:solidFill>
                  <a:schemeClr val="tx1"/>
                </a:solidFill>
                <a:effectLst/>
                <a:uLnTx/>
                <a:uFillTx/>
                <a:latin typeface="Arial" pitchFamily="34" charset="0"/>
                <a:cs typeface="Arial" pitchFamily="34" charset="0"/>
              </a:rPr>
              <a:t> o per  </a:t>
            </a:r>
            <a:r>
              <a:rPr kumimoji="0" lang="it-IT" sz="2400" b="1" i="0" u="none" strike="noStrike" kern="1200" cap="none" spc="0" normalizeH="0" baseline="0" noProof="0" dirty="0" err="1" smtClean="0">
                <a:ln>
                  <a:noFill/>
                </a:ln>
                <a:solidFill>
                  <a:srgbClr val="0070C0"/>
                </a:solidFill>
                <a:effectLst/>
                <a:uLnTx/>
                <a:uFillTx/>
                <a:latin typeface="Arial" pitchFamily="34" charset="0"/>
                <a:cs typeface="Arial" pitchFamily="34" charset="0"/>
              </a:rPr>
              <a:t>microdelezioni</a:t>
            </a:r>
            <a:r>
              <a:rPr kumimoji="0" lang="it-IT" sz="2400" i="0" u="none" strike="noStrike" kern="1200" cap="none" spc="0" normalizeH="0" baseline="0" noProof="0" dirty="0" smtClean="0">
                <a:ln>
                  <a:noFill/>
                </a:ln>
                <a:solidFill>
                  <a:srgbClr val="0070C0"/>
                </a:solidFill>
                <a:effectLst/>
                <a:uLnTx/>
                <a:uFillTx/>
                <a:latin typeface="Arial" pitchFamily="34" charset="0"/>
                <a:cs typeface="Arial" pitchFamily="34" charset="0"/>
              </a:rPr>
              <a:t> </a:t>
            </a:r>
            <a:r>
              <a:rPr kumimoji="0" lang="it-IT" sz="2400" i="0" u="none" strike="noStrike" kern="1200" cap="none" spc="0" normalizeH="0" baseline="0" noProof="0" dirty="0" smtClean="0">
                <a:ln>
                  <a:noFill/>
                </a:ln>
                <a:solidFill>
                  <a:schemeClr val="tx1"/>
                </a:solidFill>
                <a:effectLst/>
                <a:uLnTx/>
                <a:uFillTx/>
                <a:latin typeface="Arial" pitchFamily="34" charset="0"/>
                <a:cs typeface="Arial" pitchFamily="34" charset="0"/>
              </a:rPr>
              <a:t>che alterano</a:t>
            </a:r>
            <a:r>
              <a:rPr kumimoji="0" lang="it-IT" sz="2400" i="0" u="none" strike="noStrike" kern="1200" cap="none" spc="0" normalizeH="0" noProof="0" dirty="0" smtClean="0">
                <a:ln>
                  <a:noFill/>
                </a:ln>
                <a:solidFill>
                  <a:schemeClr val="tx1"/>
                </a:solidFill>
                <a:effectLst/>
                <a:uLnTx/>
                <a:uFillTx/>
                <a:latin typeface="Arial" pitchFamily="34" charset="0"/>
                <a:cs typeface="Arial" pitchFamily="34" charset="0"/>
              </a:rPr>
              <a:t> il “</a:t>
            </a:r>
            <a:r>
              <a:rPr lang="it-IT" sz="2400" dirty="0" smtClean="0">
                <a:latin typeface="Arial" pitchFamily="34" charset="0"/>
                <a:cs typeface="Arial" pitchFamily="34" charset="0"/>
              </a:rPr>
              <a:t>f</a:t>
            </a:r>
            <a:r>
              <a:rPr kumimoji="0" lang="it-IT" sz="2400" i="0" u="none" strike="noStrike" kern="1200" cap="none" spc="0" normalizeH="0" noProof="0" dirty="0" err="1" smtClean="0">
                <a:ln>
                  <a:noFill/>
                </a:ln>
                <a:solidFill>
                  <a:schemeClr val="tx1"/>
                </a:solidFill>
                <a:effectLst/>
                <a:uLnTx/>
                <a:uFillTx/>
                <a:latin typeface="Arial" pitchFamily="34" charset="0"/>
                <a:cs typeface="Arial" pitchFamily="34" charset="0"/>
              </a:rPr>
              <a:t>rameshift</a:t>
            </a:r>
            <a:r>
              <a:rPr kumimoji="0" lang="it-IT" sz="2400" i="0" u="none" strike="noStrike" kern="1200" cap="none" spc="0" normalizeH="0" noProof="0" dirty="0" smtClean="0">
                <a:ln>
                  <a:noFill/>
                </a:ln>
                <a:solidFill>
                  <a:schemeClr val="tx1"/>
                </a:solidFill>
                <a:effectLst/>
                <a:uLnTx/>
                <a:uFillTx/>
                <a:latin typeface="Arial" pitchFamily="34" charset="0"/>
                <a:cs typeface="Arial" pitchFamily="34" charset="0"/>
              </a:rPr>
              <a:t>” e provocano l’inserzione prematura di codoni di stop o per </a:t>
            </a:r>
            <a:r>
              <a:rPr kumimoji="0" lang="it-IT" sz="2400" b="1" i="0" u="none" strike="noStrike" kern="1200" cap="none" spc="0" normalizeH="0" noProof="0" dirty="0" smtClean="0">
                <a:ln>
                  <a:noFill/>
                </a:ln>
                <a:solidFill>
                  <a:srgbClr val="0070C0"/>
                </a:solidFill>
                <a:effectLst/>
                <a:uLnTx/>
                <a:uFillTx/>
                <a:latin typeface="Arial" pitchFamily="34" charset="0"/>
                <a:cs typeface="Arial" pitchFamily="34" charset="0"/>
              </a:rPr>
              <a:t>mutazioni “</a:t>
            </a:r>
            <a:r>
              <a:rPr kumimoji="0" lang="it-IT" sz="2400" b="1" i="0" u="none" strike="noStrike" kern="1200" cap="none" spc="0" normalizeH="0" noProof="0" dirty="0" err="1" smtClean="0">
                <a:ln>
                  <a:noFill/>
                </a:ln>
                <a:solidFill>
                  <a:srgbClr val="0070C0"/>
                </a:solidFill>
                <a:effectLst/>
                <a:uLnTx/>
                <a:uFillTx/>
                <a:latin typeface="Arial" pitchFamily="34" charset="0"/>
                <a:cs typeface="Arial" pitchFamily="34" charset="0"/>
              </a:rPr>
              <a:t>missense</a:t>
            </a:r>
            <a:r>
              <a:rPr kumimoji="0" lang="it-IT" sz="2400" b="1" i="0" u="none" strike="noStrike" kern="1200" cap="none" spc="0" normalizeH="0" noProof="0" dirty="0" smtClean="0">
                <a:ln>
                  <a:noFill/>
                </a:ln>
                <a:solidFill>
                  <a:srgbClr val="0070C0"/>
                </a:solidFill>
                <a:effectLst/>
                <a:uLnTx/>
                <a:uFillTx/>
                <a:latin typeface="Arial" pitchFamily="34" charset="0"/>
                <a:cs typeface="Arial" pitchFamily="34" charset="0"/>
              </a:rPr>
              <a:t>”</a:t>
            </a:r>
          </a:p>
          <a:p>
            <a:pPr marL="342900" marR="0" lvl="0" indent="-342900" algn="l" defTabSz="914400" rtl="0" eaLnBrk="1" fontAlgn="auto" latinLnBrk="0" hangingPunct="1">
              <a:lnSpc>
                <a:spcPct val="150000"/>
              </a:lnSpc>
              <a:spcBef>
                <a:spcPct val="20000"/>
              </a:spcBef>
              <a:spcAft>
                <a:spcPts val="0"/>
              </a:spcAft>
              <a:buClrTx/>
              <a:buSzTx/>
              <a:buFont typeface="Arial" pitchFamily="34" charset="0"/>
              <a:buChar char="•"/>
              <a:tabLst/>
              <a:defRPr/>
            </a:pPr>
            <a:r>
              <a:rPr lang="it-IT" sz="2400" baseline="0" dirty="0" smtClean="0">
                <a:latin typeface="Arial" pitchFamily="34" charset="0"/>
                <a:cs typeface="Arial" pitchFamily="34" charset="0"/>
              </a:rPr>
              <a:t>Mutazioni più comuni: </a:t>
            </a:r>
            <a:r>
              <a:rPr lang="it-IT" sz="2400" b="1" baseline="0" dirty="0" smtClean="0">
                <a:solidFill>
                  <a:srgbClr val="0070C0"/>
                </a:solidFill>
                <a:latin typeface="Arial" pitchFamily="34" charset="0"/>
                <a:cs typeface="Arial" pitchFamily="34" charset="0"/>
              </a:rPr>
              <a:t>“Hot spot” nell’esone 2</a:t>
            </a:r>
            <a:r>
              <a:rPr lang="it-IT" sz="2400" b="1" dirty="0" smtClean="0">
                <a:solidFill>
                  <a:srgbClr val="0070C0"/>
                </a:solidFill>
                <a:latin typeface="Arial" pitchFamily="34" charset="0"/>
                <a:cs typeface="Arial" pitchFamily="34" charset="0"/>
              </a:rPr>
              <a:t> </a:t>
            </a:r>
            <a:r>
              <a:rPr lang="it-IT" sz="2400" dirty="0" smtClean="0">
                <a:latin typeface="Arial" pitchFamily="34" charset="0"/>
                <a:cs typeface="Arial" pitchFamily="34" charset="0"/>
              </a:rPr>
              <a:t>in una regione di ripetizioni GA dove si possono verificare </a:t>
            </a:r>
            <a:r>
              <a:rPr lang="it-IT" sz="2400" dirty="0" err="1" smtClean="0">
                <a:latin typeface="Arial" pitchFamily="34" charset="0"/>
                <a:cs typeface="Arial" pitchFamily="34" charset="0"/>
              </a:rPr>
              <a:t>delezioni</a:t>
            </a:r>
            <a:r>
              <a:rPr lang="it-IT" sz="2400" dirty="0" smtClean="0">
                <a:latin typeface="Arial" pitchFamily="34" charset="0"/>
                <a:cs typeface="Arial" pitchFamily="34" charset="0"/>
              </a:rPr>
              <a:t> combinate GA o AG</a:t>
            </a:r>
            <a:r>
              <a:rPr kumimoji="0" lang="it-IT" sz="2400" i="0" u="none" strike="noStrike" kern="1200" cap="none" spc="0" normalizeH="0" baseline="0" noProof="0" dirty="0" smtClean="0">
                <a:ln>
                  <a:noFill/>
                </a:ln>
                <a:solidFill>
                  <a:schemeClr val="tx1"/>
                </a:solidFill>
                <a:effectLst/>
                <a:uLnTx/>
                <a:uFillTx/>
                <a:latin typeface="Arial" pitchFamily="34" charset="0"/>
                <a:cs typeface="Arial" pitchFamily="34" charset="0"/>
              </a:rPr>
              <a:t> </a:t>
            </a:r>
          </a:p>
          <a:p>
            <a:pPr marL="342900" marR="0" lvl="0" indent="-342900" algn="l" defTabSz="914400" rtl="0" eaLnBrk="1" fontAlgn="auto" latinLnBrk="0" hangingPunct="1">
              <a:lnSpc>
                <a:spcPct val="150000"/>
              </a:lnSpc>
              <a:spcBef>
                <a:spcPct val="20000"/>
              </a:spcBef>
              <a:spcAft>
                <a:spcPts val="0"/>
              </a:spcAft>
              <a:buClrTx/>
              <a:buSzTx/>
              <a:buFont typeface="Arial" pitchFamily="34" charset="0"/>
              <a:buChar char="•"/>
              <a:tabLst/>
              <a:defRPr/>
            </a:pPr>
            <a:r>
              <a:rPr lang="it-IT" sz="2400" b="1" dirty="0" smtClean="0">
                <a:solidFill>
                  <a:srgbClr val="0070C0"/>
                </a:solidFill>
                <a:latin typeface="Arial" pitchFamily="34" charset="0"/>
                <a:cs typeface="Arial" pitchFamily="34" charset="0"/>
              </a:rPr>
              <a:t>Correlazione genotipo/fenotipo</a:t>
            </a:r>
            <a:r>
              <a:rPr lang="it-IT" sz="2400" dirty="0" smtClean="0">
                <a:latin typeface="Arial" pitchFamily="34" charset="0"/>
                <a:cs typeface="Arial" pitchFamily="34" charset="0"/>
              </a:rPr>
              <a:t>: mutazione del codone 582 del dominio di </a:t>
            </a:r>
            <a:r>
              <a:rPr lang="it-IT" sz="2400" dirty="0" err="1" smtClean="0">
                <a:latin typeface="Arial" pitchFamily="34" charset="0"/>
                <a:cs typeface="Arial" pitchFamily="34" charset="0"/>
              </a:rPr>
              <a:t>transattivazione</a:t>
            </a:r>
            <a:r>
              <a:rPr lang="it-IT" sz="2400" dirty="0" smtClean="0">
                <a:latin typeface="Arial" pitchFamily="34" charset="0"/>
                <a:cs typeface="Arial" pitchFamily="34" charset="0"/>
              </a:rPr>
              <a:t> determina </a:t>
            </a:r>
            <a:r>
              <a:rPr lang="it-IT" sz="2400" dirty="0" err="1" smtClean="0">
                <a:latin typeface="Arial" pitchFamily="34" charset="0"/>
                <a:cs typeface="Arial" pitchFamily="34" charset="0"/>
              </a:rPr>
              <a:t>ipogonadismo</a:t>
            </a:r>
            <a:r>
              <a:rPr kumimoji="0" lang="it-IT" sz="2400" i="0" u="none" strike="noStrike" kern="1200" cap="none" spc="0" normalizeH="0" baseline="0" noProof="0" dirty="0" smtClean="0">
                <a:ln>
                  <a:noFill/>
                </a:ln>
                <a:solidFill>
                  <a:schemeClr val="tx1"/>
                </a:solidFill>
                <a:effectLst/>
                <a:uLnTx/>
                <a:uFillTx/>
                <a:latin typeface="Arial" pitchFamily="34" charset="0"/>
                <a:cs typeface="Arial" pitchFamily="34" charset="0"/>
              </a:rPr>
              <a:t> </a:t>
            </a:r>
          </a:p>
          <a:p>
            <a:pPr marL="342900" marR="0" lvl="0" indent="-342900" algn="l" defTabSz="914400" rtl="0" eaLnBrk="1" fontAlgn="auto" latinLnBrk="0" hangingPunct="1">
              <a:lnSpc>
                <a:spcPct val="150000"/>
              </a:lnSpc>
              <a:spcBef>
                <a:spcPct val="20000"/>
              </a:spcBef>
              <a:spcAft>
                <a:spcPts val="0"/>
              </a:spcAft>
              <a:buClrTx/>
              <a:buSzTx/>
              <a:buFont typeface="Arial" pitchFamily="34" charset="0"/>
              <a:buNone/>
              <a:tabLst/>
              <a:defRPr/>
            </a:pPr>
            <a:r>
              <a:rPr kumimoji="0" lang="it-IT" sz="2400" i="0" u="none" strike="noStrike" kern="1200" cap="none" spc="0" normalizeH="0" baseline="0" noProof="0" dirty="0" smtClean="0">
                <a:ln>
                  <a:noFill/>
                </a:ln>
                <a:solidFill>
                  <a:schemeClr val="tx1"/>
                </a:solidFill>
                <a:effectLst/>
                <a:uLnTx/>
                <a:uFillTx/>
                <a:latin typeface="Arial" pitchFamily="34" charset="0"/>
                <a:cs typeface="Arial" pitchFamily="34" charset="0"/>
              </a:rPr>
              <a:t>	</a:t>
            </a:r>
          </a:p>
          <a:p>
            <a:pPr marL="342900" marR="0" lvl="0" indent="-342900" algn="l" defTabSz="914400" rtl="0" eaLnBrk="1" fontAlgn="auto" latinLnBrk="0" hangingPunct="1">
              <a:lnSpc>
                <a:spcPct val="150000"/>
              </a:lnSpc>
              <a:spcBef>
                <a:spcPct val="20000"/>
              </a:spcBef>
              <a:spcAft>
                <a:spcPts val="0"/>
              </a:spcAft>
              <a:buClrTx/>
              <a:buSzTx/>
              <a:buFont typeface="Arial" pitchFamily="34" charset="0"/>
              <a:buChar char="•"/>
              <a:tabLst/>
              <a:defRPr/>
            </a:pPr>
            <a:endParaRPr kumimoji="0" lang="it-IT" sz="2400" i="0" u="none" strike="noStrike" kern="1200" cap="none" spc="0" normalizeH="0" baseline="0" noProof="0" dirty="0" smtClean="0">
              <a:ln>
                <a:noFill/>
              </a:ln>
              <a:solidFill>
                <a:schemeClr val="tx1"/>
              </a:solidFill>
              <a:effectLst/>
              <a:uLnTx/>
              <a:uFillTx/>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txBox="1">
            <a:spLocks/>
          </p:cNvSpPr>
          <p:nvPr/>
        </p:nvSpPr>
        <p:spPr>
          <a:xfrm>
            <a:off x="685800" y="116632"/>
            <a:ext cx="7772400" cy="936104"/>
          </a:xfrm>
          <a:prstGeom prst="rect">
            <a:avLst/>
          </a:prstGeom>
        </p:spPr>
        <p:txBody>
          <a:bodyPr>
            <a:noAutofit/>
          </a:bodyPr>
          <a:lstStyle/>
          <a:p>
            <a:pPr lvl="0" algn="ctr">
              <a:spcBef>
                <a:spcPct val="0"/>
              </a:spcBef>
              <a:defRPr/>
            </a:pPr>
            <a:r>
              <a:rPr lang="it-IT" sz="2800" b="1" dirty="0">
                <a:solidFill>
                  <a:srgbClr val="FF0000"/>
                </a:solidFill>
                <a:effectLst>
                  <a:outerShdw blurRad="38100" dist="38100" dir="2700000" algn="tl">
                    <a:srgbClr val="000000">
                      <a:alpha val="43137"/>
                    </a:srgbClr>
                  </a:outerShdw>
                </a:effectLst>
                <a:latin typeface="Arial" pitchFamily="34" charset="0"/>
                <a:cs typeface="Arial" pitchFamily="34" charset="0"/>
              </a:rPr>
              <a:t>Come </a:t>
            </a:r>
            <a:r>
              <a:rPr lang="it-IT" sz="28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impattano i progressi della genomica in </a:t>
            </a:r>
            <a:r>
              <a:rPr lang="it-IT" sz="2800" b="1" dirty="0">
                <a:solidFill>
                  <a:srgbClr val="FF0000"/>
                </a:solidFill>
                <a:effectLst>
                  <a:outerShdw blurRad="38100" dist="38100" dir="2700000" algn="tl">
                    <a:srgbClr val="000000">
                      <a:alpha val="43137"/>
                    </a:srgbClr>
                  </a:outerShdw>
                </a:effectLst>
                <a:latin typeface="Arial" pitchFamily="34" charset="0"/>
                <a:cs typeface="Arial" pitchFamily="34" charset="0"/>
              </a:rPr>
              <a:t>ambito </a:t>
            </a:r>
            <a:r>
              <a:rPr lang="it-IT" sz="2800" b="1" dirty="0" err="1">
                <a:solidFill>
                  <a:srgbClr val="FF0000"/>
                </a:solidFill>
                <a:effectLst>
                  <a:outerShdw blurRad="38100" dist="38100" dir="2700000" algn="tl">
                    <a:srgbClr val="000000">
                      <a:alpha val="43137"/>
                    </a:srgbClr>
                  </a:outerShdw>
                </a:effectLst>
                <a:latin typeface="Arial" pitchFamily="34" charset="0"/>
                <a:cs typeface="Arial" pitchFamily="34" charset="0"/>
              </a:rPr>
              <a:t>endocrino-metabolico</a:t>
            </a:r>
            <a:r>
              <a:rPr lang="it-IT" sz="2800" b="1" dirty="0">
                <a:solidFill>
                  <a:srgbClr val="FF0000"/>
                </a:solidFill>
                <a:effectLst>
                  <a:outerShdw blurRad="38100" dist="38100" dir="2700000" algn="tl">
                    <a:srgbClr val="000000">
                      <a:alpha val="43137"/>
                    </a:srgbClr>
                  </a:outerShdw>
                </a:effectLst>
                <a:latin typeface="Arial" pitchFamily="34" charset="0"/>
                <a:cs typeface="Arial" pitchFamily="34" charset="0"/>
              </a:rPr>
              <a:t>?</a:t>
            </a:r>
          </a:p>
        </p:txBody>
      </p:sp>
      <p:grpSp>
        <p:nvGrpSpPr>
          <p:cNvPr id="35" name="Gruppo 34"/>
          <p:cNvGrpSpPr/>
          <p:nvPr/>
        </p:nvGrpSpPr>
        <p:grpSpPr>
          <a:xfrm>
            <a:off x="33316" y="1897767"/>
            <a:ext cx="1737908" cy="2561224"/>
            <a:chOff x="107504" y="1731872"/>
            <a:chExt cx="1737908" cy="2561224"/>
          </a:xfrm>
        </p:grpSpPr>
        <p:pic>
          <p:nvPicPr>
            <p:cNvPr id="1028" name="Picture 4" descr="http://dualibra.com/wp-content/uploads/2012/04/037800%7E1/Part%2015.%20Endocrinology%20and%20Metabolism/Section%201.%20Endocrinology/335_files/loadBinary_009.gif">
              <a:hlinkClick r:id="rId3"/>
            </p:cNvPr>
            <p:cNvPicPr>
              <a:picLocks noChangeAspect="1" noChangeArrowheads="1"/>
            </p:cNvPicPr>
            <p:nvPr/>
          </p:nvPicPr>
          <p:blipFill>
            <a:blip r:embed="rId4" cstate="print"/>
            <a:srcRect l="37703" r="15969" b="40382"/>
            <a:stretch>
              <a:fillRect/>
            </a:stretch>
          </p:blipFill>
          <p:spPr bwMode="auto">
            <a:xfrm>
              <a:off x="107504" y="1731872"/>
              <a:ext cx="1737908" cy="2448272"/>
            </a:xfrm>
            <a:prstGeom prst="rect">
              <a:avLst/>
            </a:prstGeom>
            <a:noFill/>
          </p:spPr>
        </p:pic>
        <p:sp>
          <p:nvSpPr>
            <p:cNvPr id="29" name="Rettangolo 28"/>
            <p:cNvSpPr/>
            <p:nvPr/>
          </p:nvSpPr>
          <p:spPr>
            <a:xfrm>
              <a:off x="113944" y="4077072"/>
              <a:ext cx="291115" cy="216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nvGrpSpPr>
          <p:cNvPr id="31" name="Gruppo 30"/>
          <p:cNvGrpSpPr/>
          <p:nvPr/>
        </p:nvGrpSpPr>
        <p:grpSpPr>
          <a:xfrm>
            <a:off x="2373902" y="3501008"/>
            <a:ext cx="4032448" cy="3168352"/>
            <a:chOff x="4788024" y="2924944"/>
            <a:chExt cx="4032448" cy="3168352"/>
          </a:xfrm>
        </p:grpSpPr>
        <p:pic>
          <p:nvPicPr>
            <p:cNvPr id="22" name="Picture 2" descr="http://www.nature.com/nrendo/journal/v5/n4/images/nrendo.2009.19-f1.jpg">
              <a:hlinkClick r:id="rId5"/>
            </p:cNvPr>
            <p:cNvPicPr>
              <a:picLocks noChangeAspect="1" noChangeArrowheads="1"/>
            </p:cNvPicPr>
            <p:nvPr/>
          </p:nvPicPr>
          <p:blipFill>
            <a:blip r:embed="rId6" cstate="print"/>
            <a:srcRect l="8197" t="34174"/>
            <a:stretch>
              <a:fillRect/>
            </a:stretch>
          </p:blipFill>
          <p:spPr bwMode="auto">
            <a:xfrm>
              <a:off x="4788024" y="3013816"/>
              <a:ext cx="4032448" cy="3079480"/>
            </a:xfrm>
            <a:prstGeom prst="rect">
              <a:avLst/>
            </a:prstGeom>
            <a:noFill/>
          </p:spPr>
        </p:pic>
        <p:sp>
          <p:nvSpPr>
            <p:cNvPr id="30" name="Rettangolo 29"/>
            <p:cNvSpPr/>
            <p:nvPr/>
          </p:nvSpPr>
          <p:spPr>
            <a:xfrm>
              <a:off x="4932040" y="2924944"/>
              <a:ext cx="259085" cy="1421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nvGrpSpPr>
          <p:cNvPr id="34" name="Gruppo 33"/>
          <p:cNvGrpSpPr/>
          <p:nvPr/>
        </p:nvGrpSpPr>
        <p:grpSpPr>
          <a:xfrm>
            <a:off x="1790984" y="1389943"/>
            <a:ext cx="4392488" cy="1527398"/>
            <a:chOff x="1927464" y="1196752"/>
            <a:chExt cx="4392488" cy="1527398"/>
          </a:xfrm>
        </p:grpSpPr>
        <p:pic>
          <p:nvPicPr>
            <p:cNvPr id="1026" name="Picture 2" descr="http://www.nature.com/nrendo/journal/v5/n4/images/nrendo.2009.19-f1.jpg">
              <a:hlinkClick r:id="rId5"/>
            </p:cNvPr>
            <p:cNvPicPr>
              <a:picLocks noChangeAspect="1" noChangeArrowheads="1"/>
            </p:cNvPicPr>
            <p:nvPr/>
          </p:nvPicPr>
          <p:blipFill>
            <a:blip r:embed="rId6" cstate="print"/>
            <a:srcRect b="68110"/>
            <a:stretch>
              <a:fillRect/>
            </a:stretch>
          </p:blipFill>
          <p:spPr bwMode="auto">
            <a:xfrm>
              <a:off x="1927464" y="1196752"/>
              <a:ext cx="4392488" cy="1491857"/>
            </a:xfrm>
            <a:prstGeom prst="rect">
              <a:avLst/>
            </a:prstGeom>
            <a:noFill/>
          </p:spPr>
        </p:pic>
        <p:sp>
          <p:nvSpPr>
            <p:cNvPr id="32" name="Rettangolo 31"/>
            <p:cNvSpPr/>
            <p:nvPr/>
          </p:nvSpPr>
          <p:spPr>
            <a:xfrm>
              <a:off x="2627784" y="2627387"/>
              <a:ext cx="191616" cy="967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cxnSp>
        <p:nvCxnSpPr>
          <p:cNvPr id="8" name="Connettore 1 7"/>
          <p:cNvCxnSpPr/>
          <p:nvPr/>
        </p:nvCxnSpPr>
        <p:spPr>
          <a:xfrm flipH="1">
            <a:off x="959122" y="1899036"/>
            <a:ext cx="1313647" cy="9015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Connettore 1 9"/>
          <p:cNvCxnSpPr/>
          <p:nvPr/>
        </p:nvCxnSpPr>
        <p:spPr>
          <a:xfrm flipH="1">
            <a:off x="1636303" y="2156613"/>
            <a:ext cx="855407" cy="153508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8" name="Gruppo 37"/>
          <p:cNvGrpSpPr/>
          <p:nvPr/>
        </p:nvGrpSpPr>
        <p:grpSpPr>
          <a:xfrm>
            <a:off x="184188" y="4676378"/>
            <a:ext cx="2260581" cy="1901924"/>
            <a:chOff x="1663347" y="3774182"/>
            <a:chExt cx="2260581" cy="1901924"/>
          </a:xfrm>
        </p:grpSpPr>
        <p:grpSp>
          <p:nvGrpSpPr>
            <p:cNvPr id="28" name="Gruppo 27"/>
            <p:cNvGrpSpPr>
              <a:grpSpLocks noChangeAspect="1"/>
            </p:cNvGrpSpPr>
            <p:nvPr/>
          </p:nvGrpSpPr>
          <p:grpSpPr>
            <a:xfrm>
              <a:off x="1663347" y="3774182"/>
              <a:ext cx="2260581" cy="1707061"/>
              <a:chOff x="1880832" y="3196984"/>
              <a:chExt cx="2691168" cy="2032216"/>
            </a:xfrm>
          </p:grpSpPr>
          <p:pic>
            <p:nvPicPr>
              <p:cNvPr id="1030" name="Picture 6" descr="http://www.ccjm.org/content/76/Suppl_5/S20/F1.large.jpg">
                <a:hlinkClick r:id="rId7"/>
              </p:cNvPr>
              <p:cNvPicPr>
                <a:picLocks noChangeAspect="1" noChangeArrowheads="1"/>
              </p:cNvPicPr>
              <p:nvPr/>
            </p:nvPicPr>
            <p:blipFill>
              <a:blip r:embed="rId8" cstate="print">
                <a:clrChange>
                  <a:clrFrom>
                    <a:srgbClr val="FFFCD9"/>
                  </a:clrFrom>
                  <a:clrTo>
                    <a:srgbClr val="FFFCD9">
                      <a:alpha val="0"/>
                    </a:srgbClr>
                  </a:clrTo>
                </a:clrChange>
              </a:blip>
              <a:srcRect l="17366" t="79409" r="56912" b="7105"/>
              <a:stretch>
                <a:fillRect/>
              </a:stretch>
            </p:blipFill>
            <p:spPr bwMode="auto">
              <a:xfrm>
                <a:off x="1880832" y="4278245"/>
                <a:ext cx="1351274" cy="721322"/>
              </a:xfrm>
              <a:prstGeom prst="rect">
                <a:avLst/>
              </a:prstGeom>
              <a:noFill/>
            </p:spPr>
          </p:pic>
          <p:pic>
            <p:nvPicPr>
              <p:cNvPr id="18" name="Picture 6" descr="http://www.ccjm.org/content/76/Suppl_5/S20/F1.large.jpg">
                <a:hlinkClick r:id="rId7"/>
              </p:cNvPr>
              <p:cNvPicPr>
                <a:picLocks noChangeAspect="1" noChangeArrowheads="1"/>
              </p:cNvPicPr>
              <p:nvPr/>
            </p:nvPicPr>
            <p:blipFill>
              <a:blip r:embed="rId8" cstate="print">
                <a:clrChange>
                  <a:clrFrom>
                    <a:srgbClr val="FFFCD9"/>
                  </a:clrFrom>
                  <a:clrTo>
                    <a:srgbClr val="FFFCD9">
                      <a:alpha val="0"/>
                    </a:srgbClr>
                  </a:clrTo>
                </a:clrChange>
              </a:blip>
              <a:srcRect l="7099" t="13081" r="77900" b="66276"/>
              <a:stretch>
                <a:fillRect/>
              </a:stretch>
            </p:blipFill>
            <p:spPr bwMode="auto">
              <a:xfrm>
                <a:off x="3293272" y="3196984"/>
                <a:ext cx="788040" cy="1104122"/>
              </a:xfrm>
              <a:prstGeom prst="rect">
                <a:avLst/>
              </a:prstGeom>
              <a:noFill/>
            </p:spPr>
          </p:pic>
          <p:pic>
            <p:nvPicPr>
              <p:cNvPr id="19" name="Picture 6" descr="http://www.ccjm.org/content/76/Suppl_5/S20/F1.large.jpg">
                <a:hlinkClick r:id="rId7"/>
              </p:cNvPr>
              <p:cNvPicPr>
                <a:picLocks noChangeAspect="1" noChangeArrowheads="1"/>
              </p:cNvPicPr>
              <p:nvPr/>
            </p:nvPicPr>
            <p:blipFill>
              <a:blip r:embed="rId8" cstate="print">
                <a:clrChange>
                  <a:clrFrom>
                    <a:srgbClr val="FFFCD9"/>
                  </a:clrFrom>
                  <a:clrTo>
                    <a:srgbClr val="FFFCD9">
                      <a:alpha val="0"/>
                    </a:srgbClr>
                  </a:clrTo>
                </a:clrChange>
              </a:blip>
              <a:srcRect t="46844" r="68474" b="35265"/>
              <a:stretch>
                <a:fillRect/>
              </a:stretch>
            </p:blipFill>
            <p:spPr bwMode="auto">
              <a:xfrm>
                <a:off x="2843808" y="4206237"/>
                <a:ext cx="1656184" cy="956905"/>
              </a:xfrm>
              <a:prstGeom prst="rect">
                <a:avLst/>
              </a:prstGeom>
              <a:noFill/>
            </p:spPr>
          </p:pic>
          <p:pic>
            <p:nvPicPr>
              <p:cNvPr id="20" name="Picture 6" descr="http://www.ccjm.org/content/76/Suppl_5/S20/F1.large.jpg">
                <a:hlinkClick r:id="rId7"/>
              </p:cNvPr>
              <p:cNvPicPr>
                <a:picLocks noChangeAspect="1" noChangeArrowheads="1"/>
              </p:cNvPicPr>
              <p:nvPr/>
            </p:nvPicPr>
            <p:blipFill>
              <a:blip r:embed="rId8" cstate="print">
                <a:clrChange>
                  <a:clrFrom>
                    <a:srgbClr val="FFFCD9"/>
                  </a:clrFrom>
                  <a:clrTo>
                    <a:srgbClr val="FFFCD9">
                      <a:alpha val="0"/>
                    </a:srgbClr>
                  </a:clrTo>
                </a:clrChange>
              </a:blip>
              <a:srcRect l="39119" t="6825" r="42746" b="79069"/>
              <a:stretch>
                <a:fillRect/>
              </a:stretch>
            </p:blipFill>
            <p:spPr bwMode="auto">
              <a:xfrm>
                <a:off x="2289352" y="3421392"/>
                <a:ext cx="952689" cy="754482"/>
              </a:xfrm>
              <a:prstGeom prst="rect">
                <a:avLst/>
              </a:prstGeom>
              <a:noFill/>
            </p:spPr>
          </p:pic>
          <p:sp>
            <p:nvSpPr>
              <p:cNvPr id="23" name="Rettangolo 22"/>
              <p:cNvSpPr/>
              <p:nvPr/>
            </p:nvSpPr>
            <p:spPr>
              <a:xfrm>
                <a:off x="1979712" y="4365104"/>
                <a:ext cx="432048" cy="18784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 name="Rettangolo 23"/>
              <p:cNvSpPr/>
              <p:nvPr/>
            </p:nvSpPr>
            <p:spPr>
              <a:xfrm>
                <a:off x="2176686" y="4105647"/>
                <a:ext cx="576064" cy="1440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5" name="Rettangolo 24"/>
              <p:cNvSpPr/>
              <p:nvPr/>
            </p:nvSpPr>
            <p:spPr>
              <a:xfrm>
                <a:off x="3995936" y="4869160"/>
                <a:ext cx="576064" cy="360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6" name="Rettangolo 25"/>
              <p:cNvSpPr/>
              <p:nvPr/>
            </p:nvSpPr>
            <p:spPr>
              <a:xfrm>
                <a:off x="3779912" y="3284984"/>
                <a:ext cx="360040" cy="2011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7" name="Rettangolo 26"/>
              <p:cNvSpPr/>
              <p:nvPr/>
            </p:nvSpPr>
            <p:spPr>
              <a:xfrm>
                <a:off x="3986411" y="3429000"/>
                <a:ext cx="72008" cy="4320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36" name="CasellaDiTesto 35"/>
            <p:cNvSpPr txBox="1"/>
            <p:nvPr/>
          </p:nvSpPr>
          <p:spPr>
            <a:xfrm>
              <a:off x="2266722" y="5444663"/>
              <a:ext cx="1003801" cy="215444"/>
            </a:xfrm>
            <a:prstGeom prst="rect">
              <a:avLst/>
            </a:prstGeom>
            <a:noFill/>
          </p:spPr>
          <p:txBody>
            <a:bodyPr wrap="none" rtlCol="0">
              <a:spAutoFit/>
            </a:bodyPr>
            <a:lstStyle/>
            <a:p>
              <a:r>
                <a:rPr lang="it-IT" sz="800" dirty="0" err="1" smtClean="0">
                  <a:latin typeface="Arial" pitchFamily="34" charset="0"/>
                  <a:cs typeface="Arial" pitchFamily="34" charset="0"/>
                </a:rPr>
                <a:t>Peripheral</a:t>
              </a:r>
              <a:r>
                <a:rPr lang="it-IT" sz="800" dirty="0" smtClean="0">
                  <a:latin typeface="Arial" pitchFamily="34" charset="0"/>
                  <a:cs typeface="Arial" pitchFamily="34" charset="0"/>
                </a:rPr>
                <a:t> </a:t>
              </a:r>
              <a:r>
                <a:rPr lang="it-IT" sz="800" dirty="0" err="1" smtClean="0">
                  <a:latin typeface="Arial" pitchFamily="34" charset="0"/>
                  <a:cs typeface="Arial" pitchFamily="34" charset="0"/>
                </a:rPr>
                <a:t>tissues</a:t>
              </a:r>
              <a:endParaRPr lang="it-IT" sz="800" dirty="0">
                <a:latin typeface="Arial" pitchFamily="34" charset="0"/>
                <a:cs typeface="Arial" pitchFamily="34" charset="0"/>
              </a:endParaRPr>
            </a:p>
          </p:txBody>
        </p:sp>
        <p:sp>
          <p:nvSpPr>
            <p:cNvPr id="37" name="Rettangolo 36"/>
            <p:cNvSpPr/>
            <p:nvPr/>
          </p:nvSpPr>
          <p:spPr>
            <a:xfrm>
              <a:off x="1687730" y="3803898"/>
              <a:ext cx="2160240" cy="187220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cxnSp>
        <p:nvCxnSpPr>
          <p:cNvPr id="42" name="Connettore 2 41"/>
          <p:cNvCxnSpPr/>
          <p:nvPr/>
        </p:nvCxnSpPr>
        <p:spPr>
          <a:xfrm>
            <a:off x="2600760" y="2820578"/>
            <a:ext cx="5960" cy="784553"/>
          </a:xfrm>
          <a:prstGeom prst="straightConnector1">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3" name="Segnaposto contenuto 2"/>
          <p:cNvSpPr txBox="1">
            <a:spLocks/>
          </p:cNvSpPr>
          <p:nvPr/>
        </p:nvSpPr>
        <p:spPr>
          <a:xfrm>
            <a:off x="6185150" y="1166019"/>
            <a:ext cx="3139378" cy="3271094"/>
          </a:xfrm>
          <a:prstGeom prst="rect">
            <a:avLst/>
          </a:prstGeom>
        </p:spPr>
        <p:txBody>
          <a:bodyPr>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it-IT" sz="2000" b="1" i="0" u="none" strike="noStrike" kern="1200" cap="none" spc="0" normalizeH="0" baseline="0" noProof="0" dirty="0" smtClean="0">
                <a:ln>
                  <a:noFill/>
                </a:ln>
                <a:solidFill>
                  <a:schemeClr val="tx1"/>
                </a:solidFill>
                <a:effectLst/>
                <a:uLnTx/>
                <a:uFillTx/>
                <a:latin typeface="Arial" pitchFamily="34" charset="0"/>
                <a:cs typeface="Arial" pitchFamily="34" charset="0"/>
              </a:rPr>
              <a:t>Mutazioni ormoni</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it-IT" sz="2000" b="1" dirty="0" smtClean="0">
                <a:latin typeface="Arial" pitchFamily="34" charset="0"/>
                <a:cs typeface="Arial" pitchFamily="34" charset="0"/>
              </a:rPr>
              <a:t>Mutazioni recettori</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it-IT" sz="2000" b="1" i="0" u="none" strike="noStrike" kern="1200" cap="none" spc="0" normalizeH="0" baseline="0" noProof="0" dirty="0" smtClean="0">
                <a:ln>
                  <a:noFill/>
                </a:ln>
                <a:solidFill>
                  <a:schemeClr val="tx1"/>
                </a:solidFill>
                <a:effectLst/>
                <a:uLnTx/>
                <a:uFillTx/>
                <a:latin typeface="Arial" pitchFamily="34" charset="0"/>
                <a:cs typeface="Arial" pitchFamily="34" charset="0"/>
              </a:rPr>
              <a:t>Mutazioni mediatori del </a:t>
            </a:r>
            <a:r>
              <a:rPr kumimoji="0" lang="it-IT" sz="2000" b="1" i="0" u="none" strike="noStrike" kern="1200" cap="none" spc="0" normalizeH="0" baseline="0" noProof="0" dirty="0" err="1" smtClean="0">
                <a:ln>
                  <a:noFill/>
                </a:ln>
                <a:solidFill>
                  <a:schemeClr val="tx1"/>
                </a:solidFill>
                <a:effectLst/>
                <a:uLnTx/>
                <a:uFillTx/>
                <a:latin typeface="Arial" pitchFamily="34" charset="0"/>
                <a:cs typeface="Arial" pitchFamily="34" charset="0"/>
              </a:rPr>
              <a:t>signaling</a:t>
            </a:r>
            <a:endParaRPr kumimoji="0" lang="it-IT" sz="2000" b="1" i="0" u="none" strike="noStrike" kern="1200" cap="none" spc="0" normalizeH="0" baseline="0" noProof="0" dirty="0" smtClean="0">
              <a:ln>
                <a:noFill/>
              </a:ln>
              <a:solidFill>
                <a:schemeClr val="tx1"/>
              </a:solidFill>
              <a:effectLst/>
              <a:uLnTx/>
              <a:uFillTx/>
              <a:latin typeface="Arial" pitchFamily="34" charset="0"/>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it-IT" sz="2000" b="1" dirty="0" smtClean="0">
                <a:latin typeface="Arial" pitchFamily="34" charset="0"/>
                <a:cs typeface="Arial" pitchFamily="34" charset="0"/>
              </a:rPr>
              <a:t>Mutazioni fattori di trascrizione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it-IT" sz="2000" b="1" i="0" u="none" strike="noStrike" kern="1200" cap="none" spc="0" normalizeH="0" baseline="0" noProof="0" dirty="0" smtClean="0">
                <a:ln>
                  <a:noFill/>
                </a:ln>
                <a:solidFill>
                  <a:schemeClr val="tx1"/>
                </a:solidFill>
                <a:effectLst/>
                <a:uLnTx/>
                <a:uFillTx/>
                <a:latin typeface="Arial" pitchFamily="34" charset="0"/>
                <a:cs typeface="Arial" pitchFamily="34" charset="0"/>
              </a:rPr>
              <a:t>Difetti sintesi ormonale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it-IT" sz="2000" b="1" dirty="0" smtClean="0">
                <a:latin typeface="Arial" pitchFamily="34" charset="0"/>
                <a:cs typeface="Arial" pitchFamily="34" charset="0"/>
              </a:rPr>
              <a:t>Difetti canali o trasportatori</a:t>
            </a:r>
            <a:endParaRPr kumimoji="0" lang="it-IT" sz="2000" b="1" i="0" u="none" strike="noStrike" kern="1200" cap="none" spc="0" normalizeH="0" baseline="0" noProof="0" dirty="0" smtClean="0">
              <a:ln>
                <a:noFill/>
              </a:ln>
              <a:solidFill>
                <a:schemeClr val="tx1"/>
              </a:solidFill>
              <a:effectLst/>
              <a:uLnTx/>
              <a:uFillTx/>
              <a:latin typeface="Arial" pitchFamily="34" charset="0"/>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it-IT" sz="2000" b="1" i="0" u="none" strike="noStrike" kern="1200" cap="none" spc="0" normalizeH="0" baseline="0" noProof="0" dirty="0" smtClean="0">
                <a:ln>
                  <a:noFill/>
                </a:ln>
                <a:solidFill>
                  <a:schemeClr val="tx1"/>
                </a:solidFill>
                <a:effectLst/>
                <a:uLnTx/>
                <a:uFillTx/>
                <a:latin typeface="Arial" pitchFamily="34" charset="0"/>
                <a:cs typeface="Arial" pitchFamily="34" charset="0"/>
              </a:rPr>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it-IT" sz="2000" b="1" i="0" u="none" strike="noStrike" kern="1200" cap="none" spc="0" normalizeH="0" baseline="0" noProof="0" dirty="0" smtClean="0">
              <a:ln>
                <a:noFill/>
              </a:ln>
              <a:solidFill>
                <a:schemeClr val="tx1"/>
              </a:solidFill>
              <a:effectLst/>
              <a:uLnTx/>
              <a:uFillTx/>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2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txBox="1">
            <a:spLocks/>
          </p:cNvSpPr>
          <p:nvPr/>
        </p:nvSpPr>
        <p:spPr>
          <a:xfrm>
            <a:off x="685800" y="116632"/>
            <a:ext cx="7772400" cy="936104"/>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2800" b="1" i="0"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Arial" pitchFamily="34" charset="0"/>
                <a:ea typeface="+mj-ea"/>
                <a:cs typeface="Arial" pitchFamily="34" charset="0"/>
              </a:rPr>
              <a:t>Asse </a:t>
            </a:r>
            <a:r>
              <a:rPr kumimoji="0" lang="it-IT" sz="2800" b="1" i="0" u="none" strike="noStrike" kern="1200" cap="none" spc="0" normalizeH="0" noProof="0" dirty="0" err="1" smtClean="0">
                <a:ln>
                  <a:noFill/>
                </a:ln>
                <a:solidFill>
                  <a:srgbClr val="FF0000"/>
                </a:solidFill>
                <a:effectLst>
                  <a:outerShdw blurRad="38100" dist="38100" dir="2700000" algn="tl">
                    <a:srgbClr val="000000">
                      <a:alpha val="43137"/>
                    </a:srgbClr>
                  </a:outerShdw>
                </a:effectLst>
                <a:uLnTx/>
                <a:uFillTx/>
                <a:latin typeface="Arial" pitchFamily="34" charset="0"/>
                <a:ea typeface="+mj-ea"/>
                <a:cs typeface="Arial" pitchFamily="34" charset="0"/>
              </a:rPr>
              <a:t>ipotalamo-ipofisi-gonadi</a:t>
            </a:r>
            <a:endParaRPr kumimoji="0" lang="it-IT" sz="2800" b="1" i="0"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Arial" pitchFamily="34" charset="0"/>
              <a:ea typeface="+mj-ea"/>
              <a:cs typeface="Arial" pitchFamily="34" charset="0"/>
            </a:endParaRPr>
          </a:p>
        </p:txBody>
      </p:sp>
      <p:grpSp>
        <p:nvGrpSpPr>
          <p:cNvPr id="3" name="Gruppo 21"/>
          <p:cNvGrpSpPr/>
          <p:nvPr/>
        </p:nvGrpSpPr>
        <p:grpSpPr>
          <a:xfrm>
            <a:off x="2109936" y="1196752"/>
            <a:ext cx="5486400" cy="5330825"/>
            <a:chOff x="1817071" y="1196752"/>
            <a:chExt cx="5486400" cy="5330825"/>
          </a:xfrm>
        </p:grpSpPr>
        <p:grpSp>
          <p:nvGrpSpPr>
            <p:cNvPr id="4" name="Gruppo 17"/>
            <p:cNvGrpSpPr/>
            <p:nvPr/>
          </p:nvGrpSpPr>
          <p:grpSpPr>
            <a:xfrm>
              <a:off x="1817071" y="1196752"/>
              <a:ext cx="5486400" cy="5330825"/>
              <a:chOff x="1817071" y="1338535"/>
              <a:chExt cx="5486400" cy="5330825"/>
            </a:xfrm>
          </p:grpSpPr>
          <p:pic>
            <p:nvPicPr>
              <p:cNvPr id="9" name="Immagine 7" descr="1"/>
              <p:cNvPicPr>
                <a:picLocks noChangeAspect="1"/>
              </p:cNvPicPr>
              <p:nvPr/>
            </p:nvPicPr>
            <p:blipFill>
              <a:blip r:embed="rId2" cstate="print"/>
              <a:srcRect/>
              <a:stretch>
                <a:fillRect/>
              </a:stretch>
            </p:blipFill>
            <p:spPr bwMode="auto">
              <a:xfrm>
                <a:off x="1817071" y="1338535"/>
                <a:ext cx="5486400" cy="5330825"/>
              </a:xfrm>
              <a:prstGeom prst="rect">
                <a:avLst/>
              </a:prstGeom>
              <a:noFill/>
              <a:ln w="9525">
                <a:noFill/>
                <a:miter lim="800000"/>
                <a:headEnd/>
                <a:tailEnd/>
              </a:ln>
            </p:spPr>
          </p:pic>
          <p:sp>
            <p:nvSpPr>
              <p:cNvPr id="10" name="Rettangolo 9"/>
              <p:cNvSpPr/>
              <p:nvPr/>
            </p:nvSpPr>
            <p:spPr>
              <a:xfrm>
                <a:off x="6012160" y="3356992"/>
                <a:ext cx="720080" cy="288032"/>
              </a:xfrm>
              <a:prstGeom prst="rect">
                <a:avLst/>
              </a:prstGeom>
              <a:solidFill>
                <a:srgbClr val="ECCB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Rettangolo 10"/>
              <p:cNvSpPr/>
              <p:nvPr/>
            </p:nvSpPr>
            <p:spPr>
              <a:xfrm>
                <a:off x="5767805" y="4615283"/>
                <a:ext cx="720080" cy="288032"/>
              </a:xfrm>
              <a:prstGeom prst="rect">
                <a:avLst/>
              </a:prstGeom>
              <a:solidFill>
                <a:srgbClr val="ECCB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2" name="Rettangolo 11"/>
              <p:cNvSpPr/>
              <p:nvPr/>
            </p:nvSpPr>
            <p:spPr>
              <a:xfrm>
                <a:off x="5874063" y="2088953"/>
                <a:ext cx="720080" cy="288032"/>
              </a:xfrm>
              <a:prstGeom prst="rect">
                <a:avLst/>
              </a:prstGeom>
              <a:solidFill>
                <a:srgbClr val="ECCB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CasellaDiTesto 12"/>
              <p:cNvSpPr txBox="1"/>
              <p:nvPr/>
            </p:nvSpPr>
            <p:spPr>
              <a:xfrm>
                <a:off x="5792760" y="1978924"/>
                <a:ext cx="296876" cy="369332"/>
              </a:xfrm>
              <a:prstGeom prst="rect">
                <a:avLst/>
              </a:prstGeom>
              <a:noFill/>
            </p:spPr>
            <p:txBody>
              <a:bodyPr wrap="none" rtlCol="0">
                <a:spAutoFit/>
              </a:bodyPr>
              <a:lstStyle/>
              <a:p>
                <a:r>
                  <a:rPr lang="it-IT" dirty="0" smtClean="0"/>
                  <a:t>T</a:t>
                </a:r>
                <a:endParaRPr lang="it-IT" dirty="0"/>
              </a:p>
            </p:txBody>
          </p:sp>
          <p:sp>
            <p:nvSpPr>
              <p:cNvPr id="14" name="CasellaDiTesto 13"/>
              <p:cNvSpPr txBox="1"/>
              <p:nvPr/>
            </p:nvSpPr>
            <p:spPr>
              <a:xfrm>
                <a:off x="5696832" y="4536416"/>
                <a:ext cx="296876" cy="369332"/>
              </a:xfrm>
              <a:prstGeom prst="rect">
                <a:avLst/>
              </a:prstGeom>
              <a:noFill/>
            </p:spPr>
            <p:txBody>
              <a:bodyPr wrap="none" rtlCol="0">
                <a:spAutoFit/>
              </a:bodyPr>
              <a:lstStyle/>
              <a:p>
                <a:r>
                  <a:rPr lang="it-IT" dirty="0" smtClean="0"/>
                  <a:t>T</a:t>
                </a:r>
                <a:endParaRPr lang="it-IT" dirty="0"/>
              </a:p>
            </p:txBody>
          </p:sp>
          <p:sp>
            <p:nvSpPr>
              <p:cNvPr id="15" name="CasellaDiTesto 14"/>
              <p:cNvSpPr txBox="1"/>
              <p:nvPr/>
            </p:nvSpPr>
            <p:spPr>
              <a:xfrm>
                <a:off x="5638172" y="1610428"/>
                <a:ext cx="373820" cy="369332"/>
              </a:xfrm>
              <a:prstGeom prst="rect">
                <a:avLst/>
              </a:prstGeom>
              <a:noFill/>
            </p:spPr>
            <p:txBody>
              <a:bodyPr wrap="none" rtlCol="0">
                <a:spAutoFit/>
              </a:bodyPr>
              <a:lstStyle/>
              <a:p>
                <a:r>
                  <a:rPr lang="it-IT" dirty="0" smtClean="0"/>
                  <a:t>-P</a:t>
                </a:r>
                <a:endParaRPr lang="it-IT" dirty="0"/>
              </a:p>
            </p:txBody>
          </p:sp>
          <p:sp>
            <p:nvSpPr>
              <p:cNvPr id="16" name="CasellaDiTesto 15"/>
              <p:cNvSpPr txBox="1"/>
              <p:nvPr/>
            </p:nvSpPr>
            <p:spPr>
              <a:xfrm>
                <a:off x="5780144" y="4018165"/>
                <a:ext cx="373820" cy="369332"/>
              </a:xfrm>
              <a:prstGeom prst="rect">
                <a:avLst/>
              </a:prstGeom>
              <a:noFill/>
            </p:spPr>
            <p:txBody>
              <a:bodyPr wrap="none" rtlCol="0">
                <a:spAutoFit/>
              </a:bodyPr>
              <a:lstStyle/>
              <a:p>
                <a:r>
                  <a:rPr lang="it-IT" dirty="0" smtClean="0"/>
                  <a:t>-P</a:t>
                </a:r>
                <a:endParaRPr lang="it-IT" dirty="0"/>
              </a:p>
            </p:txBody>
          </p:sp>
          <p:sp>
            <p:nvSpPr>
              <p:cNvPr id="17" name="CasellaDiTesto 16"/>
              <p:cNvSpPr txBox="1"/>
              <p:nvPr/>
            </p:nvSpPr>
            <p:spPr>
              <a:xfrm>
                <a:off x="5913404" y="2712688"/>
                <a:ext cx="758606" cy="923330"/>
              </a:xfrm>
              <a:prstGeom prst="rect">
                <a:avLst/>
              </a:prstGeom>
              <a:noFill/>
            </p:spPr>
            <p:txBody>
              <a:bodyPr wrap="none" rtlCol="0">
                <a:spAutoFit/>
              </a:bodyPr>
              <a:lstStyle/>
              <a:p>
                <a:pPr algn="ctr"/>
                <a:r>
                  <a:rPr lang="it-IT" dirty="0" err="1" smtClean="0"/>
                  <a:t>Testes</a:t>
                </a:r>
                <a:endParaRPr lang="it-IT" dirty="0" smtClean="0"/>
              </a:p>
              <a:p>
                <a:pPr algn="ctr"/>
                <a:r>
                  <a:rPr lang="it-IT" dirty="0" smtClean="0"/>
                  <a:t>or</a:t>
                </a:r>
              </a:p>
              <a:p>
                <a:pPr algn="ctr"/>
                <a:r>
                  <a:rPr lang="it-IT" dirty="0" err="1" smtClean="0"/>
                  <a:t>ovary</a:t>
                </a:r>
                <a:endParaRPr lang="it-IT" dirty="0"/>
              </a:p>
            </p:txBody>
          </p:sp>
        </p:grpSp>
        <p:sp>
          <p:nvSpPr>
            <p:cNvPr id="19" name="Rettangolo 18"/>
            <p:cNvSpPr/>
            <p:nvPr/>
          </p:nvSpPr>
          <p:spPr>
            <a:xfrm>
              <a:off x="1835696" y="1484784"/>
              <a:ext cx="1224136"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1" name="CasellaDiTesto 20"/>
            <p:cNvSpPr txBox="1"/>
            <p:nvPr/>
          </p:nvSpPr>
          <p:spPr>
            <a:xfrm>
              <a:off x="2349632" y="1515848"/>
              <a:ext cx="770339" cy="369332"/>
            </a:xfrm>
            <a:prstGeom prst="rect">
              <a:avLst/>
            </a:prstGeom>
            <a:noFill/>
          </p:spPr>
          <p:txBody>
            <a:bodyPr wrap="none" rtlCol="0">
              <a:spAutoFit/>
            </a:bodyPr>
            <a:lstStyle/>
            <a:p>
              <a:r>
                <a:rPr lang="it-IT" dirty="0" err="1" smtClean="0"/>
                <a:t>Leptin</a:t>
              </a:r>
              <a:endParaRPr lang="it-IT" dirty="0"/>
            </a:p>
          </p:txBody>
        </p:sp>
      </p:gr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o 21"/>
          <p:cNvGrpSpPr/>
          <p:nvPr/>
        </p:nvGrpSpPr>
        <p:grpSpPr>
          <a:xfrm>
            <a:off x="2109936" y="1196752"/>
            <a:ext cx="5486400" cy="5330825"/>
            <a:chOff x="1817071" y="1196752"/>
            <a:chExt cx="5486400" cy="5330825"/>
          </a:xfrm>
        </p:grpSpPr>
        <p:grpSp>
          <p:nvGrpSpPr>
            <p:cNvPr id="3" name="Gruppo 17"/>
            <p:cNvGrpSpPr/>
            <p:nvPr/>
          </p:nvGrpSpPr>
          <p:grpSpPr>
            <a:xfrm>
              <a:off x="1817071" y="1196752"/>
              <a:ext cx="5486400" cy="5330825"/>
              <a:chOff x="1817071" y="1338535"/>
              <a:chExt cx="5486400" cy="5330825"/>
            </a:xfrm>
          </p:grpSpPr>
          <p:pic>
            <p:nvPicPr>
              <p:cNvPr id="9" name="Immagine 7" descr="1"/>
              <p:cNvPicPr>
                <a:picLocks noChangeAspect="1"/>
              </p:cNvPicPr>
              <p:nvPr/>
            </p:nvPicPr>
            <p:blipFill>
              <a:blip r:embed="rId2" cstate="print"/>
              <a:srcRect/>
              <a:stretch>
                <a:fillRect/>
              </a:stretch>
            </p:blipFill>
            <p:spPr bwMode="auto">
              <a:xfrm>
                <a:off x="1817071" y="1338535"/>
                <a:ext cx="5486400" cy="5330825"/>
              </a:xfrm>
              <a:prstGeom prst="rect">
                <a:avLst/>
              </a:prstGeom>
              <a:noFill/>
              <a:ln w="9525">
                <a:noFill/>
                <a:miter lim="800000"/>
                <a:headEnd/>
                <a:tailEnd/>
              </a:ln>
            </p:spPr>
          </p:pic>
          <p:sp>
            <p:nvSpPr>
              <p:cNvPr id="10" name="Rettangolo 9"/>
              <p:cNvSpPr/>
              <p:nvPr/>
            </p:nvSpPr>
            <p:spPr>
              <a:xfrm>
                <a:off x="6012160" y="3356992"/>
                <a:ext cx="720080" cy="288032"/>
              </a:xfrm>
              <a:prstGeom prst="rect">
                <a:avLst/>
              </a:prstGeom>
              <a:solidFill>
                <a:srgbClr val="ECCB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Rettangolo 10"/>
              <p:cNvSpPr/>
              <p:nvPr/>
            </p:nvSpPr>
            <p:spPr>
              <a:xfrm>
                <a:off x="5767805" y="4615283"/>
                <a:ext cx="720080" cy="288032"/>
              </a:xfrm>
              <a:prstGeom prst="rect">
                <a:avLst/>
              </a:prstGeom>
              <a:solidFill>
                <a:srgbClr val="ECCB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2" name="Rettangolo 11"/>
              <p:cNvSpPr/>
              <p:nvPr/>
            </p:nvSpPr>
            <p:spPr>
              <a:xfrm>
                <a:off x="5874063" y="2088953"/>
                <a:ext cx="720080" cy="288032"/>
              </a:xfrm>
              <a:prstGeom prst="rect">
                <a:avLst/>
              </a:prstGeom>
              <a:solidFill>
                <a:srgbClr val="ECCB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CasellaDiTesto 12"/>
              <p:cNvSpPr txBox="1"/>
              <p:nvPr/>
            </p:nvSpPr>
            <p:spPr>
              <a:xfrm>
                <a:off x="5792760" y="1978924"/>
                <a:ext cx="296876" cy="369332"/>
              </a:xfrm>
              <a:prstGeom prst="rect">
                <a:avLst/>
              </a:prstGeom>
              <a:noFill/>
            </p:spPr>
            <p:txBody>
              <a:bodyPr wrap="none" rtlCol="0">
                <a:spAutoFit/>
              </a:bodyPr>
              <a:lstStyle/>
              <a:p>
                <a:r>
                  <a:rPr lang="it-IT" dirty="0" smtClean="0"/>
                  <a:t>T</a:t>
                </a:r>
                <a:endParaRPr lang="it-IT" dirty="0"/>
              </a:p>
            </p:txBody>
          </p:sp>
          <p:sp>
            <p:nvSpPr>
              <p:cNvPr id="14" name="CasellaDiTesto 13"/>
              <p:cNvSpPr txBox="1"/>
              <p:nvPr/>
            </p:nvSpPr>
            <p:spPr>
              <a:xfrm>
                <a:off x="5696832" y="4536416"/>
                <a:ext cx="296876" cy="369332"/>
              </a:xfrm>
              <a:prstGeom prst="rect">
                <a:avLst/>
              </a:prstGeom>
              <a:noFill/>
            </p:spPr>
            <p:txBody>
              <a:bodyPr wrap="none" rtlCol="0">
                <a:spAutoFit/>
              </a:bodyPr>
              <a:lstStyle/>
              <a:p>
                <a:r>
                  <a:rPr lang="it-IT" dirty="0" smtClean="0"/>
                  <a:t>T</a:t>
                </a:r>
                <a:endParaRPr lang="it-IT" dirty="0"/>
              </a:p>
            </p:txBody>
          </p:sp>
          <p:sp>
            <p:nvSpPr>
              <p:cNvPr id="15" name="CasellaDiTesto 14"/>
              <p:cNvSpPr txBox="1"/>
              <p:nvPr/>
            </p:nvSpPr>
            <p:spPr>
              <a:xfrm>
                <a:off x="5638172" y="1610428"/>
                <a:ext cx="373820" cy="369332"/>
              </a:xfrm>
              <a:prstGeom prst="rect">
                <a:avLst/>
              </a:prstGeom>
              <a:noFill/>
            </p:spPr>
            <p:txBody>
              <a:bodyPr wrap="none" rtlCol="0">
                <a:spAutoFit/>
              </a:bodyPr>
              <a:lstStyle/>
              <a:p>
                <a:r>
                  <a:rPr lang="it-IT" dirty="0" smtClean="0"/>
                  <a:t>-P</a:t>
                </a:r>
                <a:endParaRPr lang="it-IT" dirty="0"/>
              </a:p>
            </p:txBody>
          </p:sp>
          <p:sp>
            <p:nvSpPr>
              <p:cNvPr id="16" name="CasellaDiTesto 15"/>
              <p:cNvSpPr txBox="1"/>
              <p:nvPr/>
            </p:nvSpPr>
            <p:spPr>
              <a:xfrm>
                <a:off x="5780144" y="4018165"/>
                <a:ext cx="373820" cy="369332"/>
              </a:xfrm>
              <a:prstGeom prst="rect">
                <a:avLst/>
              </a:prstGeom>
              <a:noFill/>
            </p:spPr>
            <p:txBody>
              <a:bodyPr wrap="none" rtlCol="0">
                <a:spAutoFit/>
              </a:bodyPr>
              <a:lstStyle/>
              <a:p>
                <a:r>
                  <a:rPr lang="it-IT" dirty="0" smtClean="0"/>
                  <a:t>-P</a:t>
                </a:r>
                <a:endParaRPr lang="it-IT" dirty="0"/>
              </a:p>
            </p:txBody>
          </p:sp>
          <p:sp>
            <p:nvSpPr>
              <p:cNvPr id="17" name="CasellaDiTesto 16"/>
              <p:cNvSpPr txBox="1"/>
              <p:nvPr/>
            </p:nvSpPr>
            <p:spPr>
              <a:xfrm>
                <a:off x="5913404" y="2712688"/>
                <a:ext cx="758606" cy="923330"/>
              </a:xfrm>
              <a:prstGeom prst="rect">
                <a:avLst/>
              </a:prstGeom>
              <a:noFill/>
            </p:spPr>
            <p:txBody>
              <a:bodyPr wrap="none" rtlCol="0">
                <a:spAutoFit/>
              </a:bodyPr>
              <a:lstStyle/>
              <a:p>
                <a:pPr algn="ctr"/>
                <a:r>
                  <a:rPr lang="it-IT" dirty="0" err="1" smtClean="0"/>
                  <a:t>Testes</a:t>
                </a:r>
                <a:endParaRPr lang="it-IT" dirty="0" smtClean="0"/>
              </a:p>
              <a:p>
                <a:pPr algn="ctr"/>
                <a:r>
                  <a:rPr lang="it-IT" dirty="0" smtClean="0"/>
                  <a:t>or</a:t>
                </a:r>
              </a:p>
              <a:p>
                <a:pPr algn="ctr"/>
                <a:r>
                  <a:rPr lang="it-IT" dirty="0" err="1" smtClean="0"/>
                  <a:t>ovary</a:t>
                </a:r>
                <a:endParaRPr lang="it-IT" dirty="0"/>
              </a:p>
            </p:txBody>
          </p:sp>
        </p:grpSp>
        <p:sp>
          <p:nvSpPr>
            <p:cNvPr id="19" name="Rettangolo 18"/>
            <p:cNvSpPr/>
            <p:nvPr/>
          </p:nvSpPr>
          <p:spPr>
            <a:xfrm>
              <a:off x="1835696" y="1484784"/>
              <a:ext cx="1224136"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1" name="CasellaDiTesto 20"/>
            <p:cNvSpPr txBox="1"/>
            <p:nvPr/>
          </p:nvSpPr>
          <p:spPr>
            <a:xfrm>
              <a:off x="2349632" y="1515848"/>
              <a:ext cx="770339" cy="369332"/>
            </a:xfrm>
            <a:prstGeom prst="rect">
              <a:avLst/>
            </a:prstGeom>
            <a:noFill/>
          </p:spPr>
          <p:txBody>
            <a:bodyPr wrap="none" rtlCol="0">
              <a:spAutoFit/>
            </a:bodyPr>
            <a:lstStyle/>
            <a:p>
              <a:r>
                <a:rPr lang="it-IT" dirty="0" err="1" smtClean="0"/>
                <a:t>Leptin</a:t>
              </a:r>
              <a:endParaRPr lang="it-IT" dirty="0"/>
            </a:p>
          </p:txBody>
        </p:sp>
      </p:grpSp>
      <p:sp>
        <p:nvSpPr>
          <p:cNvPr id="18" name="Titolo 1"/>
          <p:cNvSpPr txBox="1">
            <a:spLocks/>
          </p:cNvSpPr>
          <p:nvPr/>
        </p:nvSpPr>
        <p:spPr>
          <a:xfrm>
            <a:off x="685800" y="116632"/>
            <a:ext cx="7772400" cy="936104"/>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2800" b="1" i="0"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Arial" pitchFamily="34" charset="0"/>
                <a:ea typeface="+mj-ea"/>
                <a:cs typeface="Arial" pitchFamily="34" charset="0"/>
              </a:rPr>
              <a:t>Deficit isolato di gonadotropine</a:t>
            </a:r>
          </a:p>
        </p:txBody>
      </p:sp>
      <p:sp>
        <p:nvSpPr>
          <p:cNvPr id="20" name="CasellaDiTesto 19"/>
          <p:cNvSpPr txBox="1"/>
          <p:nvPr/>
        </p:nvSpPr>
        <p:spPr>
          <a:xfrm>
            <a:off x="68240" y="2272804"/>
            <a:ext cx="2919584" cy="2308324"/>
          </a:xfrm>
          <a:prstGeom prst="rect">
            <a:avLst/>
          </a:prstGeom>
          <a:noFill/>
        </p:spPr>
        <p:txBody>
          <a:bodyPr wrap="square" rtlCol="0">
            <a:spAutoFit/>
          </a:bodyPr>
          <a:lstStyle/>
          <a:p>
            <a:r>
              <a:rPr lang="it-IT" dirty="0" smtClean="0">
                <a:latin typeface="Arial" pitchFamily="34" charset="0"/>
                <a:cs typeface="Arial" pitchFamily="34" charset="0"/>
              </a:rPr>
              <a:t>Assenza neuroni </a:t>
            </a:r>
            <a:r>
              <a:rPr lang="it-IT" dirty="0" err="1" smtClean="0">
                <a:latin typeface="Arial" pitchFamily="34" charset="0"/>
                <a:cs typeface="Arial" pitchFamily="34" charset="0"/>
              </a:rPr>
              <a:t>GnRH</a:t>
            </a:r>
            <a:endParaRPr lang="it-IT" dirty="0" smtClean="0">
              <a:latin typeface="Arial" pitchFamily="34" charset="0"/>
              <a:cs typeface="Arial" pitchFamily="34" charset="0"/>
            </a:endParaRPr>
          </a:p>
          <a:p>
            <a:r>
              <a:rPr lang="it-IT" dirty="0" smtClean="0">
                <a:latin typeface="Arial" pitchFamily="34" charset="0"/>
                <a:cs typeface="Arial" pitchFamily="34" charset="0"/>
              </a:rPr>
              <a:t>Mutazione gene </a:t>
            </a:r>
            <a:r>
              <a:rPr lang="it-IT" i="1" dirty="0" smtClean="0">
                <a:latin typeface="Arial" pitchFamily="34" charset="0"/>
                <a:cs typeface="Arial" pitchFamily="34" charset="0"/>
              </a:rPr>
              <a:t>GNRH1</a:t>
            </a:r>
          </a:p>
          <a:p>
            <a:r>
              <a:rPr lang="it-IT" dirty="0" smtClean="0">
                <a:latin typeface="Arial" pitchFamily="34" charset="0"/>
                <a:cs typeface="Arial" pitchFamily="34" charset="0"/>
              </a:rPr>
              <a:t>Mutazione gene </a:t>
            </a:r>
            <a:r>
              <a:rPr lang="it-IT" i="1" dirty="0" smtClean="0">
                <a:latin typeface="Arial" pitchFamily="34" charset="0"/>
                <a:cs typeface="Arial" pitchFamily="34" charset="0"/>
              </a:rPr>
              <a:t>GNRHR</a:t>
            </a:r>
          </a:p>
          <a:p>
            <a:r>
              <a:rPr lang="it-IT" dirty="0" smtClean="0">
                <a:latin typeface="Arial" pitchFamily="34" charset="0"/>
                <a:cs typeface="Arial" pitchFamily="34" charset="0"/>
              </a:rPr>
              <a:t>Mutazione gene </a:t>
            </a:r>
            <a:r>
              <a:rPr lang="it-IT" i="1" dirty="0" smtClean="0">
                <a:latin typeface="Arial" pitchFamily="34" charset="0"/>
                <a:cs typeface="Arial" pitchFamily="34" charset="0"/>
              </a:rPr>
              <a:t>GPR54</a:t>
            </a:r>
          </a:p>
          <a:p>
            <a:r>
              <a:rPr lang="it-IT" dirty="0" smtClean="0">
                <a:latin typeface="Arial" pitchFamily="34" charset="0"/>
                <a:cs typeface="Arial" pitchFamily="34" charset="0"/>
              </a:rPr>
              <a:t>Mutazione gene </a:t>
            </a:r>
            <a:r>
              <a:rPr lang="it-IT" i="1" dirty="0" smtClean="0">
                <a:latin typeface="Arial" pitchFamily="34" charset="0"/>
                <a:cs typeface="Arial" pitchFamily="34" charset="0"/>
              </a:rPr>
              <a:t>LEP</a:t>
            </a:r>
          </a:p>
          <a:p>
            <a:r>
              <a:rPr lang="it-IT" dirty="0" smtClean="0">
                <a:latin typeface="Arial" pitchFamily="34" charset="0"/>
                <a:cs typeface="Arial" pitchFamily="34" charset="0"/>
              </a:rPr>
              <a:t>Mutazione gene </a:t>
            </a:r>
            <a:r>
              <a:rPr lang="it-IT" i="1" dirty="0" smtClean="0">
                <a:latin typeface="Arial" pitchFamily="34" charset="0"/>
                <a:cs typeface="Arial" pitchFamily="34" charset="0"/>
              </a:rPr>
              <a:t>LEPR</a:t>
            </a:r>
          </a:p>
          <a:p>
            <a:r>
              <a:rPr lang="it-IT" dirty="0" smtClean="0">
                <a:latin typeface="Arial" pitchFamily="34" charset="0"/>
                <a:cs typeface="Arial" pitchFamily="34" charset="0"/>
              </a:rPr>
              <a:t>Mutazione gene </a:t>
            </a:r>
            <a:r>
              <a:rPr lang="it-IT" i="1" dirty="0" err="1" smtClean="0">
                <a:latin typeface="Arial" pitchFamily="34" charset="0"/>
                <a:cs typeface="Arial" pitchFamily="34" charset="0"/>
              </a:rPr>
              <a:t>LH</a:t>
            </a:r>
            <a:r>
              <a:rPr lang="it-IT" i="1" dirty="0" err="1" smtClean="0">
                <a:latin typeface="Symbol" pitchFamily="18" charset="2"/>
                <a:cs typeface="Arial" pitchFamily="34" charset="0"/>
              </a:rPr>
              <a:t>b</a:t>
            </a:r>
            <a:endParaRPr lang="it-IT" i="1" dirty="0" smtClean="0">
              <a:latin typeface="Symbol" pitchFamily="18" charset="2"/>
              <a:cs typeface="Arial" pitchFamily="34" charset="0"/>
            </a:endParaRPr>
          </a:p>
          <a:p>
            <a:r>
              <a:rPr lang="it-IT" dirty="0" smtClean="0">
                <a:latin typeface="Arial" pitchFamily="34" charset="0"/>
                <a:cs typeface="Arial" pitchFamily="34" charset="0"/>
              </a:rPr>
              <a:t>Mutazione </a:t>
            </a:r>
            <a:r>
              <a:rPr lang="it-IT" i="1" dirty="0" err="1" smtClean="0">
                <a:latin typeface="Arial" pitchFamily="34" charset="0"/>
                <a:cs typeface="Arial" pitchFamily="34" charset="0"/>
              </a:rPr>
              <a:t>FSH</a:t>
            </a:r>
            <a:r>
              <a:rPr lang="it-IT" i="1" dirty="0" err="1" smtClean="0">
                <a:latin typeface="Symbol" pitchFamily="18" charset="2"/>
                <a:cs typeface="Arial" pitchFamily="34" charset="0"/>
              </a:rPr>
              <a:t>b</a:t>
            </a:r>
            <a:endParaRPr lang="it-IT" i="1" dirty="0" smtClean="0">
              <a:latin typeface="Symbol" pitchFamily="18" charset="2"/>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txBox="1">
            <a:spLocks/>
          </p:cNvSpPr>
          <p:nvPr/>
        </p:nvSpPr>
        <p:spPr>
          <a:xfrm>
            <a:off x="685800" y="116632"/>
            <a:ext cx="7772400" cy="936104"/>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2800" b="1" i="0"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Arial" pitchFamily="34" charset="0"/>
                <a:ea typeface="+mj-ea"/>
                <a:cs typeface="Arial" pitchFamily="34" charset="0"/>
              </a:rPr>
              <a:t>La migrazione dei neuroni </a:t>
            </a:r>
            <a:r>
              <a:rPr kumimoji="0" lang="it-IT" sz="2800" b="1" i="0" u="none" strike="noStrike" kern="1200" cap="none" spc="0" normalizeH="0" baseline="0" noProof="0" dirty="0" err="1" smtClean="0">
                <a:ln>
                  <a:noFill/>
                </a:ln>
                <a:solidFill>
                  <a:srgbClr val="FF0000"/>
                </a:solidFill>
                <a:effectLst>
                  <a:outerShdw blurRad="38100" dist="38100" dir="2700000" algn="tl">
                    <a:srgbClr val="000000">
                      <a:alpha val="43137"/>
                    </a:srgbClr>
                  </a:outerShdw>
                </a:effectLst>
                <a:uLnTx/>
                <a:uFillTx/>
                <a:latin typeface="Arial" pitchFamily="34" charset="0"/>
                <a:ea typeface="+mj-ea"/>
                <a:cs typeface="Arial" pitchFamily="34" charset="0"/>
              </a:rPr>
              <a:t>GnRH</a:t>
            </a:r>
            <a:r>
              <a:rPr kumimoji="0" lang="it-IT" sz="2800" b="1" i="0"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Arial" pitchFamily="34" charset="0"/>
                <a:ea typeface="+mj-ea"/>
                <a:cs typeface="Arial" pitchFamily="34" charset="0"/>
              </a:rPr>
              <a:t> secernenti</a:t>
            </a:r>
          </a:p>
        </p:txBody>
      </p:sp>
      <p:pic>
        <p:nvPicPr>
          <p:cNvPr id="1026" name="Picture 2" descr="File:Migration of GnRH releasing neurones.jpg"/>
          <p:cNvPicPr>
            <a:picLocks noChangeAspect="1" noChangeArrowheads="1"/>
          </p:cNvPicPr>
          <p:nvPr/>
        </p:nvPicPr>
        <p:blipFill>
          <a:blip r:embed="rId2" cstate="print"/>
          <a:srcRect/>
          <a:stretch>
            <a:fillRect/>
          </a:stretch>
        </p:blipFill>
        <p:spPr bwMode="auto">
          <a:xfrm>
            <a:off x="757238" y="1079499"/>
            <a:ext cx="7620000" cy="5619751"/>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txBox="1">
            <a:spLocks/>
          </p:cNvSpPr>
          <p:nvPr/>
        </p:nvSpPr>
        <p:spPr>
          <a:xfrm>
            <a:off x="685800" y="116632"/>
            <a:ext cx="7772400" cy="936104"/>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2800" b="1" i="0"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Arial" pitchFamily="34" charset="0"/>
                <a:ea typeface="+mj-ea"/>
                <a:cs typeface="Arial" pitchFamily="34" charset="0"/>
              </a:rPr>
              <a:t>La sindrome di </a:t>
            </a:r>
            <a:r>
              <a:rPr kumimoji="0" lang="it-IT" sz="2800" b="1" i="0" u="none" strike="noStrike" kern="1200" cap="none" spc="0" normalizeH="0" baseline="0" noProof="0" dirty="0" err="1" smtClean="0">
                <a:ln>
                  <a:noFill/>
                </a:ln>
                <a:solidFill>
                  <a:srgbClr val="FF0000"/>
                </a:solidFill>
                <a:effectLst>
                  <a:outerShdw blurRad="38100" dist="38100" dir="2700000" algn="tl">
                    <a:srgbClr val="000000">
                      <a:alpha val="43137"/>
                    </a:srgbClr>
                  </a:outerShdw>
                </a:effectLst>
                <a:uLnTx/>
                <a:uFillTx/>
                <a:latin typeface="Arial" pitchFamily="34" charset="0"/>
                <a:ea typeface="+mj-ea"/>
                <a:cs typeface="Arial" pitchFamily="34" charset="0"/>
              </a:rPr>
              <a:t>Kallmann</a:t>
            </a:r>
            <a:endParaRPr kumimoji="0" lang="it-IT" sz="2800" b="1" i="0"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Arial" pitchFamily="34" charset="0"/>
              <a:ea typeface="+mj-ea"/>
              <a:cs typeface="Arial" pitchFamily="34" charset="0"/>
            </a:endParaRPr>
          </a:p>
        </p:txBody>
      </p:sp>
      <p:pic>
        <p:nvPicPr>
          <p:cNvPr id="1026" name="Picture 2" descr="File:Migration of GnRH releasing neurones.jpg"/>
          <p:cNvPicPr>
            <a:picLocks noChangeAspect="1" noChangeArrowheads="1"/>
          </p:cNvPicPr>
          <p:nvPr/>
        </p:nvPicPr>
        <p:blipFill>
          <a:blip r:embed="rId2" cstate="print"/>
          <a:srcRect/>
          <a:stretch>
            <a:fillRect/>
          </a:stretch>
        </p:blipFill>
        <p:spPr bwMode="auto">
          <a:xfrm>
            <a:off x="757238" y="1079499"/>
            <a:ext cx="7620000" cy="5619751"/>
          </a:xfrm>
          <a:prstGeom prst="rect">
            <a:avLst/>
          </a:prstGeom>
          <a:noFill/>
        </p:spPr>
      </p:pic>
      <p:sp>
        <p:nvSpPr>
          <p:cNvPr id="5" name="Ovale 4"/>
          <p:cNvSpPr/>
          <p:nvPr/>
        </p:nvSpPr>
        <p:spPr>
          <a:xfrm>
            <a:off x="976300" y="1156276"/>
            <a:ext cx="2736304" cy="115212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txBox="1">
            <a:spLocks/>
          </p:cNvSpPr>
          <p:nvPr/>
        </p:nvSpPr>
        <p:spPr>
          <a:xfrm>
            <a:off x="685800" y="116632"/>
            <a:ext cx="7772400" cy="936104"/>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2800" b="1" i="0"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Arial" pitchFamily="34" charset="0"/>
                <a:ea typeface="+mj-ea"/>
                <a:cs typeface="Arial" pitchFamily="34" charset="0"/>
              </a:rPr>
              <a:t>La sindrome di </a:t>
            </a:r>
            <a:r>
              <a:rPr kumimoji="0" lang="it-IT" sz="2800" b="1" i="0" u="none" strike="noStrike" kern="1200" cap="none" spc="0" normalizeH="0" baseline="0" noProof="0" dirty="0" err="1" smtClean="0">
                <a:ln>
                  <a:noFill/>
                </a:ln>
                <a:solidFill>
                  <a:srgbClr val="FF0000"/>
                </a:solidFill>
                <a:effectLst>
                  <a:outerShdw blurRad="38100" dist="38100" dir="2700000" algn="tl">
                    <a:srgbClr val="000000">
                      <a:alpha val="43137"/>
                    </a:srgbClr>
                  </a:outerShdw>
                </a:effectLst>
                <a:uLnTx/>
                <a:uFillTx/>
                <a:latin typeface="Arial" pitchFamily="34" charset="0"/>
                <a:ea typeface="+mj-ea"/>
                <a:cs typeface="Arial" pitchFamily="34" charset="0"/>
              </a:rPr>
              <a:t>Kallmann</a:t>
            </a:r>
            <a:endParaRPr kumimoji="0" lang="it-IT" sz="2800" b="1" i="0"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Arial" pitchFamily="34" charset="0"/>
              <a:ea typeface="+mj-ea"/>
              <a:cs typeface="Arial" pitchFamily="34" charset="0"/>
            </a:endParaRPr>
          </a:p>
        </p:txBody>
      </p:sp>
      <p:pic>
        <p:nvPicPr>
          <p:cNvPr id="6" name="Picture 3" descr="pag126"/>
          <p:cNvPicPr>
            <a:picLocks noChangeAspect="1" noChangeArrowheads="1"/>
          </p:cNvPicPr>
          <p:nvPr/>
        </p:nvPicPr>
        <p:blipFill>
          <a:blip r:embed="rId2" cstate="print">
            <a:clrChange>
              <a:clrFrom>
                <a:srgbClr val="F8F7F5"/>
              </a:clrFrom>
              <a:clrTo>
                <a:srgbClr val="F8F7F5">
                  <a:alpha val="0"/>
                </a:srgbClr>
              </a:clrTo>
            </a:clrChange>
          </a:blip>
          <a:srcRect/>
          <a:stretch>
            <a:fillRect/>
          </a:stretch>
        </p:blipFill>
        <p:spPr bwMode="auto">
          <a:xfrm>
            <a:off x="4902264" y="1052736"/>
            <a:ext cx="4206240" cy="4581975"/>
          </a:xfrm>
          <a:prstGeom prst="rect">
            <a:avLst/>
          </a:prstGeom>
          <a:noFill/>
          <a:ln w="9525">
            <a:noFill/>
            <a:miter lim="800000"/>
            <a:headEnd/>
            <a:tailEnd/>
          </a:ln>
        </p:spPr>
      </p:pic>
      <p:pic>
        <p:nvPicPr>
          <p:cNvPr id="7" name="Picture 4" descr="kallmann2"/>
          <p:cNvPicPr>
            <a:picLocks noChangeAspect="1" noChangeArrowheads="1"/>
          </p:cNvPicPr>
          <p:nvPr/>
        </p:nvPicPr>
        <p:blipFill>
          <a:blip r:embed="rId3" cstate="print"/>
          <a:srcRect/>
          <a:stretch>
            <a:fillRect/>
          </a:stretch>
        </p:blipFill>
        <p:spPr bwMode="auto">
          <a:xfrm>
            <a:off x="93216" y="2365226"/>
            <a:ext cx="4622800" cy="2647950"/>
          </a:xfrm>
          <a:prstGeom prst="rect">
            <a:avLst/>
          </a:prstGeom>
          <a:noFill/>
          <a:ln w="9525">
            <a:noFill/>
            <a:miter lim="800000"/>
            <a:headEnd/>
            <a:tailEnd/>
          </a:ln>
        </p:spPr>
      </p:pic>
      <p:cxnSp>
        <p:nvCxnSpPr>
          <p:cNvPr id="10" name="Connettore 1 9"/>
          <p:cNvCxnSpPr/>
          <p:nvPr/>
        </p:nvCxnSpPr>
        <p:spPr>
          <a:xfrm>
            <a:off x="6300192" y="3140968"/>
            <a:ext cx="432048" cy="57606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CasellaDiTesto 10"/>
          <p:cNvSpPr txBox="1"/>
          <p:nvPr/>
        </p:nvSpPr>
        <p:spPr>
          <a:xfrm>
            <a:off x="1505773" y="6093296"/>
            <a:ext cx="6147837" cy="369332"/>
          </a:xfrm>
          <a:prstGeom prst="rect">
            <a:avLst/>
          </a:prstGeom>
          <a:noFill/>
        </p:spPr>
        <p:txBody>
          <a:bodyPr wrap="none" rtlCol="0">
            <a:spAutoFit/>
          </a:bodyPr>
          <a:lstStyle/>
          <a:p>
            <a:r>
              <a:rPr lang="it-IT" b="1" dirty="0" smtClean="0">
                <a:latin typeface="Arial" pitchFamily="34" charset="0"/>
                <a:cs typeface="Arial" pitchFamily="34" charset="0"/>
              </a:rPr>
              <a:t>1 caso ogni 7.500 maschi; 1 caso ogni 50.000 femmine</a:t>
            </a:r>
            <a:endParaRPr lang="it-IT" b="1"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txBox="1">
            <a:spLocks/>
          </p:cNvSpPr>
          <p:nvPr/>
        </p:nvSpPr>
        <p:spPr>
          <a:xfrm>
            <a:off x="685800" y="116632"/>
            <a:ext cx="7772400" cy="936104"/>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it-IT" sz="2800" b="1" dirty="0" smtClean="0">
                <a:solidFill>
                  <a:srgbClr val="FF0000"/>
                </a:solidFill>
                <a:effectLst>
                  <a:outerShdw blurRad="38100" dist="38100" dir="2700000" algn="tl">
                    <a:srgbClr val="000000">
                      <a:alpha val="43137"/>
                    </a:srgbClr>
                  </a:outerShdw>
                </a:effectLst>
                <a:latin typeface="Arial" pitchFamily="34" charset="0"/>
                <a:ea typeface="+mj-ea"/>
                <a:cs typeface="Arial" pitchFamily="34" charset="0"/>
              </a:rPr>
              <a:t>C</a:t>
            </a:r>
            <a:r>
              <a:rPr kumimoji="0" lang="it-IT" sz="2800" b="1" i="0" u="none" strike="noStrike" kern="1200" cap="none" spc="0" normalizeH="0" baseline="0" noProof="0" dirty="0" err="1" smtClean="0">
                <a:ln>
                  <a:noFill/>
                </a:ln>
                <a:solidFill>
                  <a:srgbClr val="FF0000"/>
                </a:solidFill>
                <a:effectLst>
                  <a:outerShdw blurRad="38100" dist="38100" dir="2700000" algn="tl">
                    <a:srgbClr val="000000">
                      <a:alpha val="43137"/>
                    </a:srgbClr>
                  </a:outerShdw>
                </a:effectLst>
                <a:uLnTx/>
                <a:uFillTx/>
                <a:latin typeface="Arial" pitchFamily="34" charset="0"/>
                <a:ea typeface="+mj-ea"/>
                <a:cs typeface="Arial" pitchFamily="34" charset="0"/>
              </a:rPr>
              <a:t>linica</a:t>
            </a:r>
            <a:r>
              <a:rPr kumimoji="0" lang="it-IT" sz="2800" b="1" i="0"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Arial" pitchFamily="34" charset="0"/>
                <a:ea typeface="+mj-ea"/>
                <a:cs typeface="Arial" pitchFamily="34" charset="0"/>
              </a:rPr>
              <a:t> della sindrome di </a:t>
            </a:r>
            <a:r>
              <a:rPr kumimoji="0" lang="it-IT" sz="2800" b="1" i="0" u="none" strike="noStrike" kern="1200" cap="none" spc="0" normalizeH="0" baseline="0" noProof="0" dirty="0" err="1" smtClean="0">
                <a:ln>
                  <a:noFill/>
                </a:ln>
                <a:solidFill>
                  <a:srgbClr val="FF0000"/>
                </a:solidFill>
                <a:effectLst>
                  <a:outerShdw blurRad="38100" dist="38100" dir="2700000" algn="tl">
                    <a:srgbClr val="000000">
                      <a:alpha val="43137"/>
                    </a:srgbClr>
                  </a:outerShdw>
                </a:effectLst>
                <a:uLnTx/>
                <a:uFillTx/>
                <a:latin typeface="Arial" pitchFamily="34" charset="0"/>
                <a:ea typeface="+mj-ea"/>
                <a:cs typeface="Arial" pitchFamily="34" charset="0"/>
              </a:rPr>
              <a:t>Kallmann</a:t>
            </a:r>
            <a:endParaRPr kumimoji="0" lang="it-IT" sz="2800" b="1" i="0"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Arial" pitchFamily="34" charset="0"/>
              <a:ea typeface="+mj-ea"/>
              <a:cs typeface="Arial" pitchFamily="34" charset="0"/>
            </a:endParaRPr>
          </a:p>
        </p:txBody>
      </p:sp>
      <p:sp>
        <p:nvSpPr>
          <p:cNvPr id="3" name="Segnaposto contenuto 2"/>
          <p:cNvSpPr txBox="1">
            <a:spLocks/>
          </p:cNvSpPr>
          <p:nvPr/>
        </p:nvSpPr>
        <p:spPr>
          <a:xfrm>
            <a:off x="219988" y="764704"/>
            <a:ext cx="5144100" cy="4525963"/>
          </a:xfrm>
          <a:prstGeom prst="rect">
            <a:avLst/>
          </a:prstGeom>
        </p:spPr>
        <p:txBody>
          <a:bodyPr>
            <a:noAutofit/>
          </a:bodyPr>
          <a:lstStyle/>
          <a:p>
            <a:pPr marL="342900" marR="0" lvl="0" indent="-342900" algn="just" defTabSz="914400" rtl="0" eaLnBrk="1" fontAlgn="auto" latinLnBrk="0" hangingPunct="1">
              <a:lnSpc>
                <a:spcPts val="3600"/>
              </a:lnSpc>
              <a:spcBef>
                <a:spcPct val="20000"/>
              </a:spcBef>
              <a:spcAft>
                <a:spcPts val="0"/>
              </a:spcAft>
              <a:buClrTx/>
              <a:buSzTx/>
              <a:buFont typeface="Arial" pitchFamily="34" charset="0"/>
              <a:buChar char="•"/>
              <a:tabLst/>
              <a:defRPr/>
            </a:pPr>
            <a:r>
              <a:rPr lang="it-IT" sz="2400" dirty="0" smtClean="0">
                <a:latin typeface="Arial" pitchFamily="34" charset="0"/>
                <a:cs typeface="Arial" pitchFamily="34" charset="0"/>
              </a:rPr>
              <a:t>Deficit di </a:t>
            </a:r>
            <a:r>
              <a:rPr lang="it-IT" sz="2400" dirty="0" err="1" smtClean="0">
                <a:latin typeface="Arial" pitchFamily="34" charset="0"/>
                <a:cs typeface="Arial" pitchFamily="34" charset="0"/>
              </a:rPr>
              <a:t>GnRH</a:t>
            </a:r>
            <a:r>
              <a:rPr lang="it-IT" sz="2400" dirty="0" smtClean="0">
                <a:latin typeface="Arial" pitchFamily="34" charset="0"/>
                <a:cs typeface="Arial" pitchFamily="34" charset="0"/>
              </a:rPr>
              <a:t>: </a:t>
            </a:r>
            <a:r>
              <a:rPr lang="it-IT" sz="2400" b="1" dirty="0" smtClean="0">
                <a:solidFill>
                  <a:srgbClr val="0070C0"/>
                </a:solidFill>
                <a:latin typeface="Arial" pitchFamily="34" charset="0"/>
                <a:cs typeface="Arial" pitchFamily="34" charset="0"/>
              </a:rPr>
              <a:t>pubertà assente o ritardata</a:t>
            </a:r>
          </a:p>
          <a:p>
            <a:pPr marL="342900" marR="0" lvl="0" indent="-342900" algn="just" defTabSz="914400" rtl="0" eaLnBrk="1" fontAlgn="auto" latinLnBrk="0" hangingPunct="1">
              <a:lnSpc>
                <a:spcPts val="3600"/>
              </a:lnSpc>
              <a:spcBef>
                <a:spcPct val="20000"/>
              </a:spcBef>
              <a:spcAft>
                <a:spcPts val="0"/>
              </a:spcAft>
              <a:buClrTx/>
              <a:buSzTx/>
              <a:buFont typeface="Arial" pitchFamily="34" charset="0"/>
              <a:buChar char="•"/>
              <a:tabLst/>
              <a:defRPr/>
            </a:pPr>
            <a:r>
              <a:rPr kumimoji="0" lang="it-IT" sz="2400" b="1" i="0" u="none" strike="noStrike" kern="1200" cap="none" spc="0" normalizeH="0" baseline="0" noProof="0" dirty="0" smtClean="0">
                <a:ln>
                  <a:noFill/>
                </a:ln>
                <a:solidFill>
                  <a:srgbClr val="0070C0"/>
                </a:solidFill>
                <a:effectLst/>
                <a:uLnTx/>
                <a:uFillTx/>
                <a:latin typeface="Arial" pitchFamily="34" charset="0"/>
                <a:cs typeface="Arial" pitchFamily="34" charset="0"/>
              </a:rPr>
              <a:t>Anosmia o </a:t>
            </a:r>
            <a:r>
              <a:rPr kumimoji="0" lang="it-IT" sz="2400" b="1" i="0" u="none" strike="noStrike" kern="1200" cap="none" spc="0" normalizeH="0" baseline="0" noProof="0" dirty="0" err="1" smtClean="0">
                <a:ln>
                  <a:noFill/>
                </a:ln>
                <a:solidFill>
                  <a:srgbClr val="0070C0"/>
                </a:solidFill>
                <a:effectLst/>
                <a:uLnTx/>
                <a:uFillTx/>
                <a:latin typeface="Arial" pitchFamily="34" charset="0"/>
                <a:cs typeface="Arial" pitchFamily="34" charset="0"/>
              </a:rPr>
              <a:t>iposomia</a:t>
            </a:r>
            <a:endParaRPr kumimoji="0" lang="it-IT" sz="2400" b="1" i="0" u="none" strike="noStrike" kern="1200" cap="none" spc="0" normalizeH="0" baseline="0" noProof="0" dirty="0" smtClean="0">
              <a:ln>
                <a:noFill/>
              </a:ln>
              <a:solidFill>
                <a:srgbClr val="0070C0"/>
              </a:solidFill>
              <a:effectLst/>
              <a:uLnTx/>
              <a:uFillTx/>
              <a:latin typeface="Arial" pitchFamily="34" charset="0"/>
              <a:cs typeface="Arial" pitchFamily="34" charset="0"/>
            </a:endParaRPr>
          </a:p>
          <a:p>
            <a:pPr marL="342900" marR="0" lvl="0" indent="-342900" algn="just" defTabSz="914400" rtl="0" eaLnBrk="1" fontAlgn="auto" latinLnBrk="0" hangingPunct="1">
              <a:lnSpc>
                <a:spcPts val="3600"/>
              </a:lnSpc>
              <a:spcBef>
                <a:spcPct val="20000"/>
              </a:spcBef>
              <a:spcAft>
                <a:spcPts val="0"/>
              </a:spcAft>
              <a:buClrTx/>
              <a:buSzTx/>
              <a:buFont typeface="Arial" pitchFamily="34" charset="0"/>
              <a:buChar char="•"/>
              <a:tabLst/>
              <a:defRPr/>
            </a:pPr>
            <a:r>
              <a:rPr lang="it-IT" sz="2400" dirty="0" smtClean="0">
                <a:latin typeface="Arial" pitchFamily="34" charset="0"/>
                <a:cs typeface="Arial" pitchFamily="34" charset="0"/>
              </a:rPr>
              <a:t>Nell’infanzia: nel maschio </a:t>
            </a:r>
            <a:r>
              <a:rPr lang="it-IT" sz="2400" b="1" dirty="0" err="1" smtClean="0">
                <a:solidFill>
                  <a:srgbClr val="0070C0"/>
                </a:solidFill>
                <a:latin typeface="Arial" pitchFamily="34" charset="0"/>
                <a:cs typeface="Arial" pitchFamily="34" charset="0"/>
              </a:rPr>
              <a:t>micropene</a:t>
            </a:r>
            <a:r>
              <a:rPr lang="it-IT" sz="2400" b="1" dirty="0" smtClean="0">
                <a:solidFill>
                  <a:srgbClr val="0070C0"/>
                </a:solidFill>
                <a:latin typeface="Arial" pitchFamily="34" charset="0"/>
                <a:cs typeface="Arial" pitchFamily="34" charset="0"/>
              </a:rPr>
              <a:t> e criptorchidismo</a:t>
            </a:r>
            <a:r>
              <a:rPr lang="it-IT" sz="2400" dirty="0" smtClean="0">
                <a:latin typeface="Arial" pitchFamily="34" charset="0"/>
                <a:cs typeface="Arial" pitchFamily="34" charset="0"/>
              </a:rPr>
              <a:t>; normale statura e crescita</a:t>
            </a:r>
          </a:p>
          <a:p>
            <a:pPr marL="342900" marR="0" lvl="0" indent="-342900" algn="just" defTabSz="914400" rtl="0" eaLnBrk="1" fontAlgn="auto" latinLnBrk="0" hangingPunct="1">
              <a:lnSpc>
                <a:spcPts val="3600"/>
              </a:lnSpc>
              <a:spcBef>
                <a:spcPct val="20000"/>
              </a:spcBef>
              <a:spcAft>
                <a:spcPts val="0"/>
              </a:spcAft>
              <a:buClrTx/>
              <a:buSzTx/>
              <a:buFont typeface="Arial" pitchFamily="34" charset="0"/>
              <a:buChar char="•"/>
              <a:tabLst/>
              <a:defRPr/>
            </a:pPr>
            <a:r>
              <a:rPr kumimoji="0" lang="it-IT" sz="2400" i="0" u="none" strike="noStrike" kern="1200" cap="none" spc="0" normalizeH="0" baseline="0" noProof="0" dirty="0" err="1" smtClean="0">
                <a:ln>
                  <a:noFill/>
                </a:ln>
                <a:solidFill>
                  <a:schemeClr val="tx1"/>
                </a:solidFill>
                <a:effectLst/>
                <a:uLnTx/>
                <a:uFillTx/>
                <a:latin typeface="Arial" pitchFamily="34" charset="0"/>
                <a:cs typeface="Arial" pitchFamily="34" charset="0"/>
              </a:rPr>
              <a:t>Adrenarca</a:t>
            </a:r>
            <a:r>
              <a:rPr kumimoji="0" lang="it-IT" sz="2400" i="0" u="none" strike="noStrike" kern="1200" cap="none" spc="0" normalizeH="0" noProof="0" dirty="0" smtClean="0">
                <a:ln>
                  <a:noFill/>
                </a:ln>
                <a:solidFill>
                  <a:schemeClr val="tx1"/>
                </a:solidFill>
                <a:effectLst/>
                <a:uLnTx/>
                <a:uFillTx/>
                <a:latin typeface="Arial" pitchFamily="34" charset="0"/>
                <a:cs typeface="Arial" pitchFamily="34" charset="0"/>
              </a:rPr>
              <a:t> normale</a:t>
            </a:r>
          </a:p>
          <a:p>
            <a:pPr marL="342900" marR="0" lvl="0" indent="-342900" algn="just" defTabSz="914400" rtl="0" eaLnBrk="1" fontAlgn="auto" latinLnBrk="0" hangingPunct="1">
              <a:lnSpc>
                <a:spcPts val="3600"/>
              </a:lnSpc>
              <a:spcBef>
                <a:spcPct val="20000"/>
              </a:spcBef>
              <a:spcAft>
                <a:spcPts val="0"/>
              </a:spcAft>
              <a:buClrTx/>
              <a:buSzTx/>
              <a:buFont typeface="Arial" pitchFamily="34" charset="0"/>
              <a:buChar char="•"/>
              <a:tabLst/>
              <a:defRPr/>
            </a:pPr>
            <a:r>
              <a:rPr lang="it-IT" sz="2400" b="1" baseline="0" dirty="0" smtClean="0">
                <a:solidFill>
                  <a:srgbClr val="0070C0"/>
                </a:solidFill>
                <a:latin typeface="Arial" pitchFamily="34" charset="0"/>
                <a:cs typeface="Arial" pitchFamily="34" charset="0"/>
              </a:rPr>
              <a:t>Habitu</a:t>
            </a:r>
            <a:r>
              <a:rPr lang="it-IT" sz="2400" b="1" dirty="0" smtClean="0">
                <a:solidFill>
                  <a:srgbClr val="0070C0"/>
                </a:solidFill>
                <a:latin typeface="Arial" pitchFamily="34" charset="0"/>
                <a:cs typeface="Arial" pitchFamily="34" charset="0"/>
              </a:rPr>
              <a:t>s eunucoide</a:t>
            </a:r>
          </a:p>
          <a:p>
            <a:pPr marL="342900" marR="0" lvl="0" indent="-342900" algn="just" defTabSz="914400" rtl="0" eaLnBrk="1" fontAlgn="auto" latinLnBrk="0" hangingPunct="1">
              <a:lnSpc>
                <a:spcPts val="3600"/>
              </a:lnSpc>
              <a:spcBef>
                <a:spcPct val="20000"/>
              </a:spcBef>
              <a:spcAft>
                <a:spcPts val="0"/>
              </a:spcAft>
              <a:buClrTx/>
              <a:buSzTx/>
              <a:buFont typeface="Arial" pitchFamily="34" charset="0"/>
              <a:buChar char="•"/>
              <a:tabLst/>
              <a:defRPr/>
            </a:pPr>
            <a:r>
              <a:rPr lang="it-IT" sz="2400" b="1" dirty="0" smtClean="0">
                <a:solidFill>
                  <a:srgbClr val="0070C0"/>
                </a:solidFill>
                <a:latin typeface="Arial" pitchFamily="34" charset="0"/>
                <a:cs typeface="Arial" pitchFamily="34" charset="0"/>
              </a:rPr>
              <a:t>Difetti della linea mediana </a:t>
            </a:r>
            <a:r>
              <a:rPr lang="it-IT" sz="2400" dirty="0" smtClean="0">
                <a:latin typeface="Arial" pitchFamily="34" charset="0"/>
                <a:cs typeface="Arial" pitchFamily="34" charset="0"/>
              </a:rPr>
              <a:t>(labbro leporino, palatoschisi, anomalie della linea mediana cranica)</a:t>
            </a:r>
            <a:r>
              <a:rPr kumimoji="0" lang="it-IT" sz="2400" i="0" u="none" strike="noStrike" kern="1200" cap="none" spc="0" normalizeH="0" baseline="0" noProof="0" dirty="0" smtClean="0">
                <a:ln>
                  <a:noFill/>
                </a:ln>
                <a:solidFill>
                  <a:schemeClr val="tx1"/>
                </a:solidFill>
                <a:effectLst/>
                <a:uLnTx/>
                <a:uFillTx/>
                <a:latin typeface="Arial" pitchFamily="34" charset="0"/>
                <a:cs typeface="Arial" pitchFamily="34" charset="0"/>
              </a:rPr>
              <a:t>	</a:t>
            </a:r>
          </a:p>
          <a:p>
            <a:pPr marL="342900" marR="0" lvl="0" indent="-342900" algn="just" defTabSz="914400" rtl="0" eaLnBrk="1" fontAlgn="auto" latinLnBrk="0" hangingPunct="1">
              <a:lnSpc>
                <a:spcPts val="3600"/>
              </a:lnSpc>
              <a:spcBef>
                <a:spcPct val="20000"/>
              </a:spcBef>
              <a:spcAft>
                <a:spcPts val="0"/>
              </a:spcAft>
              <a:buClrTx/>
              <a:buSzTx/>
              <a:buFont typeface="Arial" pitchFamily="34" charset="0"/>
              <a:buChar char="•"/>
              <a:tabLst/>
              <a:defRPr/>
            </a:pPr>
            <a:endParaRPr kumimoji="0" lang="it-IT" sz="2400" i="0" u="none" strike="noStrike" kern="1200" cap="none" spc="0" normalizeH="0" baseline="0" noProof="0" dirty="0" smtClean="0">
              <a:ln>
                <a:noFill/>
              </a:ln>
              <a:solidFill>
                <a:schemeClr val="tx1"/>
              </a:solidFill>
              <a:effectLst/>
              <a:uLnTx/>
              <a:uFillTx/>
              <a:latin typeface="Arial" pitchFamily="34" charset="0"/>
              <a:cs typeface="Arial" pitchFamily="34" charset="0"/>
            </a:endParaRPr>
          </a:p>
        </p:txBody>
      </p:sp>
      <p:sp>
        <p:nvSpPr>
          <p:cNvPr id="21506" name="AutoShape 2" descr="http://www.expertconsultbook.com/expertconsult/b/bbmapAsset?appID=NGE&amp;isbn=978-1-4377-0324-5&amp;eid=4-u1.0-B978-1-4377-0324-5..00025-0..f025-040-9781437703245&amp;assetType=full"/>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21508" name="AutoShape 4" descr="http://www.expertconsultbook.com/expertconsult/b/bbmapAsset?appID=NGE&amp;isbn=978-1-4377-0324-5&amp;eid=4-u1.0-B978-1-4377-0324-5..00025-0..f025-040-9781437703245&amp;assetType=full"/>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21509" name="Picture 5"/>
          <p:cNvPicPr>
            <a:picLocks noChangeAspect="1" noChangeArrowheads="1"/>
          </p:cNvPicPr>
          <p:nvPr/>
        </p:nvPicPr>
        <p:blipFill>
          <a:blip r:embed="rId2" cstate="print"/>
          <a:srcRect l="27931" t="36721" r="53966" b="4207"/>
          <a:stretch>
            <a:fillRect/>
          </a:stretch>
        </p:blipFill>
        <p:spPr bwMode="auto">
          <a:xfrm>
            <a:off x="5796136" y="930163"/>
            <a:ext cx="2664296" cy="543354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txBox="1">
            <a:spLocks/>
          </p:cNvSpPr>
          <p:nvPr/>
        </p:nvSpPr>
        <p:spPr>
          <a:xfrm>
            <a:off x="685800" y="116632"/>
            <a:ext cx="7772400" cy="936104"/>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it-IT" sz="2800" b="1" dirty="0" smtClean="0">
                <a:solidFill>
                  <a:srgbClr val="FF0000"/>
                </a:solidFill>
                <a:effectLst>
                  <a:outerShdw blurRad="38100" dist="38100" dir="2700000" algn="tl">
                    <a:srgbClr val="000000">
                      <a:alpha val="43137"/>
                    </a:srgbClr>
                  </a:outerShdw>
                </a:effectLst>
                <a:latin typeface="Arial" pitchFamily="34" charset="0"/>
                <a:ea typeface="+mj-ea"/>
                <a:cs typeface="Arial" pitchFamily="34" charset="0"/>
              </a:rPr>
              <a:t>C</a:t>
            </a:r>
            <a:r>
              <a:rPr kumimoji="0" lang="it-IT" sz="2800" b="1" i="0" u="none" strike="noStrike" kern="1200" cap="none" spc="0" normalizeH="0" baseline="0" noProof="0" dirty="0" err="1" smtClean="0">
                <a:ln>
                  <a:noFill/>
                </a:ln>
                <a:solidFill>
                  <a:srgbClr val="FF0000"/>
                </a:solidFill>
                <a:effectLst>
                  <a:outerShdw blurRad="38100" dist="38100" dir="2700000" algn="tl">
                    <a:srgbClr val="000000">
                      <a:alpha val="43137"/>
                    </a:srgbClr>
                  </a:outerShdw>
                </a:effectLst>
                <a:uLnTx/>
                <a:uFillTx/>
                <a:latin typeface="Arial" pitchFamily="34" charset="0"/>
                <a:ea typeface="+mj-ea"/>
                <a:cs typeface="Arial" pitchFamily="34" charset="0"/>
              </a:rPr>
              <a:t>linica</a:t>
            </a:r>
            <a:r>
              <a:rPr kumimoji="0" lang="it-IT" sz="2800" b="1" i="0"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Arial" pitchFamily="34" charset="0"/>
                <a:ea typeface="+mj-ea"/>
                <a:cs typeface="Arial" pitchFamily="34" charset="0"/>
              </a:rPr>
              <a:t> della sindrome di </a:t>
            </a:r>
            <a:r>
              <a:rPr kumimoji="0" lang="it-IT" sz="2800" b="1" i="0" u="none" strike="noStrike" kern="1200" cap="none" spc="0" normalizeH="0" baseline="0" noProof="0" dirty="0" err="1" smtClean="0">
                <a:ln>
                  <a:noFill/>
                </a:ln>
                <a:solidFill>
                  <a:srgbClr val="FF0000"/>
                </a:solidFill>
                <a:effectLst>
                  <a:outerShdw blurRad="38100" dist="38100" dir="2700000" algn="tl">
                    <a:srgbClr val="000000">
                      <a:alpha val="43137"/>
                    </a:srgbClr>
                  </a:outerShdw>
                </a:effectLst>
                <a:uLnTx/>
                <a:uFillTx/>
                <a:latin typeface="Arial" pitchFamily="34" charset="0"/>
                <a:ea typeface="+mj-ea"/>
                <a:cs typeface="Arial" pitchFamily="34" charset="0"/>
              </a:rPr>
              <a:t>Kallmann</a:t>
            </a:r>
            <a:endParaRPr kumimoji="0" lang="it-IT" sz="2800" b="1" i="0"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Arial" pitchFamily="34" charset="0"/>
              <a:ea typeface="+mj-ea"/>
              <a:cs typeface="Arial" pitchFamily="34" charset="0"/>
            </a:endParaRPr>
          </a:p>
        </p:txBody>
      </p:sp>
      <p:sp>
        <p:nvSpPr>
          <p:cNvPr id="21506" name="AutoShape 2" descr="http://www.expertconsultbook.com/expertconsult/b/bbmapAsset?appID=NGE&amp;isbn=978-1-4377-0324-5&amp;eid=4-u1.0-B978-1-4377-0324-5..00025-0..f025-040-9781437703245&amp;assetType=full"/>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21508" name="AutoShape 4" descr="http://www.expertconsultbook.com/expertconsult/b/bbmapAsset?appID=NGE&amp;isbn=978-1-4377-0324-5&amp;eid=4-u1.0-B978-1-4377-0324-5..00025-0..f025-040-9781437703245&amp;assetType=full"/>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24578" name="Picture 2"/>
          <p:cNvPicPr>
            <a:picLocks noChangeAspect="1" noChangeArrowheads="1"/>
          </p:cNvPicPr>
          <p:nvPr/>
        </p:nvPicPr>
        <p:blipFill>
          <a:blip r:embed="rId2" cstate="print"/>
          <a:srcRect l="27395" t="38744" r="24631" b="27059"/>
          <a:stretch>
            <a:fillRect/>
          </a:stretch>
        </p:blipFill>
        <p:spPr bwMode="auto">
          <a:xfrm>
            <a:off x="827584" y="1556792"/>
            <a:ext cx="7434914" cy="3312368"/>
          </a:xfrm>
          <a:prstGeom prst="rect">
            <a:avLst/>
          </a:prstGeom>
          <a:noFill/>
          <a:ln w="9525">
            <a:noFill/>
            <a:miter lim="800000"/>
            <a:headEnd/>
            <a:tailEnd/>
          </a:ln>
        </p:spPr>
      </p:pic>
      <p:sp>
        <p:nvSpPr>
          <p:cNvPr id="11" name="CasellaDiTesto 10"/>
          <p:cNvSpPr txBox="1"/>
          <p:nvPr/>
        </p:nvSpPr>
        <p:spPr>
          <a:xfrm>
            <a:off x="4884742" y="4789949"/>
            <a:ext cx="3288080" cy="646331"/>
          </a:xfrm>
          <a:prstGeom prst="rect">
            <a:avLst/>
          </a:prstGeom>
          <a:noFill/>
        </p:spPr>
        <p:txBody>
          <a:bodyPr wrap="none" rtlCol="0">
            <a:spAutoFit/>
          </a:bodyPr>
          <a:lstStyle/>
          <a:p>
            <a:r>
              <a:rPr lang="it-IT" dirty="0" smtClean="0">
                <a:latin typeface="Arial" pitchFamily="34" charset="0"/>
                <a:cs typeface="Arial" pitchFamily="34" charset="0"/>
              </a:rPr>
              <a:t>Aplasia o ipoplasia dei bulbi  e</a:t>
            </a:r>
          </a:p>
          <a:p>
            <a:r>
              <a:rPr lang="it-IT" dirty="0">
                <a:latin typeface="Arial" pitchFamily="34" charset="0"/>
                <a:cs typeface="Arial" pitchFamily="34" charset="0"/>
              </a:rPr>
              <a:t>d</a:t>
            </a:r>
            <a:r>
              <a:rPr lang="it-IT" dirty="0" smtClean="0">
                <a:latin typeface="Arial" pitchFamily="34" charset="0"/>
                <a:cs typeface="Arial" pitchFamily="34" charset="0"/>
              </a:rPr>
              <a:t>ei solchi olfattori</a:t>
            </a:r>
            <a:endParaRPr lang="it-IT"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txBox="1">
            <a:spLocks/>
          </p:cNvSpPr>
          <p:nvPr/>
        </p:nvSpPr>
        <p:spPr>
          <a:xfrm>
            <a:off x="685800" y="116632"/>
            <a:ext cx="7772400" cy="936104"/>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2800" b="1" i="0"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Arial" pitchFamily="34" charset="0"/>
                <a:ea typeface="+mj-ea"/>
                <a:cs typeface="Arial" pitchFamily="34" charset="0"/>
              </a:rPr>
              <a:t>Genetica della sindrome di </a:t>
            </a:r>
            <a:r>
              <a:rPr kumimoji="0" lang="it-IT" sz="2800" b="1" i="0" u="none" strike="noStrike" kern="1200" cap="none" spc="0" normalizeH="0" baseline="0" noProof="0" dirty="0" err="1" smtClean="0">
                <a:ln>
                  <a:noFill/>
                </a:ln>
                <a:solidFill>
                  <a:srgbClr val="FF0000"/>
                </a:solidFill>
                <a:effectLst>
                  <a:outerShdw blurRad="38100" dist="38100" dir="2700000" algn="tl">
                    <a:srgbClr val="000000">
                      <a:alpha val="43137"/>
                    </a:srgbClr>
                  </a:outerShdw>
                </a:effectLst>
                <a:uLnTx/>
                <a:uFillTx/>
                <a:latin typeface="Arial" pitchFamily="34" charset="0"/>
                <a:ea typeface="+mj-ea"/>
                <a:cs typeface="Arial" pitchFamily="34" charset="0"/>
              </a:rPr>
              <a:t>Kallmann</a:t>
            </a:r>
            <a:endParaRPr kumimoji="0" lang="it-IT" sz="2800" b="1" i="0"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Arial" pitchFamily="34" charset="0"/>
              <a:ea typeface="+mj-ea"/>
              <a:cs typeface="Arial" pitchFamily="34" charset="0"/>
            </a:endParaRPr>
          </a:p>
        </p:txBody>
      </p:sp>
      <p:sp>
        <p:nvSpPr>
          <p:cNvPr id="3" name="Segnaposto contenuto 2"/>
          <p:cNvSpPr txBox="1">
            <a:spLocks/>
          </p:cNvSpPr>
          <p:nvPr/>
        </p:nvSpPr>
        <p:spPr>
          <a:xfrm>
            <a:off x="219988" y="1135285"/>
            <a:ext cx="8686800" cy="4525963"/>
          </a:xfrm>
          <a:prstGeom prst="rect">
            <a:avLst/>
          </a:prstGeom>
        </p:spPr>
        <p:txBody>
          <a:bodyPr>
            <a:noAutofit/>
          </a:bodyPr>
          <a:lstStyle/>
          <a:p>
            <a:pPr marL="342900" marR="0" lvl="0" indent="-342900" algn="l" defTabSz="914400" rtl="0" eaLnBrk="1" fontAlgn="auto" latinLnBrk="0" hangingPunct="1">
              <a:lnSpc>
                <a:spcPct val="200000"/>
              </a:lnSpc>
              <a:spcBef>
                <a:spcPct val="20000"/>
              </a:spcBef>
              <a:spcAft>
                <a:spcPts val="0"/>
              </a:spcAft>
              <a:buClrTx/>
              <a:buSzTx/>
              <a:buFont typeface="Arial" pitchFamily="34" charset="0"/>
              <a:buChar char="•"/>
              <a:tabLst/>
              <a:defRPr/>
            </a:pPr>
            <a:r>
              <a:rPr lang="it-IT" sz="2400" b="1" dirty="0" smtClean="0">
                <a:latin typeface="Arial" pitchFamily="34" charset="0"/>
                <a:cs typeface="Arial" pitchFamily="34" charset="0"/>
              </a:rPr>
              <a:t>Sporadica o familiare</a:t>
            </a:r>
          </a:p>
          <a:p>
            <a:pPr marL="342900" marR="0" lvl="0" indent="-342900" algn="l" defTabSz="914400" rtl="0" eaLnBrk="1" fontAlgn="auto" latinLnBrk="0" hangingPunct="1">
              <a:lnSpc>
                <a:spcPct val="200000"/>
              </a:lnSpc>
              <a:spcBef>
                <a:spcPct val="20000"/>
              </a:spcBef>
              <a:spcAft>
                <a:spcPts val="0"/>
              </a:spcAft>
              <a:buClrTx/>
              <a:buSzTx/>
              <a:buFont typeface="Arial" pitchFamily="34" charset="0"/>
              <a:buChar char="•"/>
              <a:tabLst/>
              <a:defRPr/>
            </a:pPr>
            <a:r>
              <a:rPr lang="it-IT" sz="2400" b="1" dirty="0" err="1" smtClean="0">
                <a:latin typeface="Arial" pitchFamily="34" charset="0"/>
                <a:cs typeface="Arial" pitchFamily="34" charset="0"/>
              </a:rPr>
              <a:t>X-linked</a:t>
            </a:r>
            <a:r>
              <a:rPr lang="it-IT" sz="2400" b="1" dirty="0" smtClean="0">
                <a:latin typeface="Arial" pitchFamily="34" charset="0"/>
                <a:cs typeface="Arial" pitchFamily="34" charset="0"/>
              </a:rPr>
              <a:t> recessiva (</a:t>
            </a:r>
            <a:r>
              <a:rPr lang="it-IT" sz="2400" b="1" dirty="0" err="1" smtClean="0">
                <a:latin typeface="Arial" pitchFamily="34" charset="0"/>
                <a:cs typeface="Arial" pitchFamily="34" charset="0"/>
              </a:rPr>
              <a:t>Delezione</a:t>
            </a:r>
            <a:r>
              <a:rPr lang="it-IT" sz="2400" b="1" dirty="0" smtClean="0">
                <a:latin typeface="Arial" pitchFamily="34" charset="0"/>
                <a:cs typeface="Arial" pitchFamily="34" charset="0"/>
              </a:rPr>
              <a:t> Xp22.3)</a:t>
            </a:r>
          </a:p>
          <a:p>
            <a:pPr marL="342900" marR="0" lvl="0" indent="-342900" algn="l" defTabSz="914400" rtl="0" eaLnBrk="1" fontAlgn="auto" latinLnBrk="0" hangingPunct="1">
              <a:lnSpc>
                <a:spcPct val="200000"/>
              </a:lnSpc>
              <a:spcBef>
                <a:spcPct val="20000"/>
              </a:spcBef>
              <a:spcAft>
                <a:spcPts val="0"/>
              </a:spcAft>
              <a:buClrTx/>
              <a:buSzTx/>
              <a:buFont typeface="Arial" pitchFamily="34" charset="0"/>
              <a:buChar char="•"/>
              <a:tabLst/>
              <a:defRPr/>
            </a:pPr>
            <a:r>
              <a:rPr kumimoji="0" lang="it-IT" sz="2400" b="1" i="0" u="none" strike="noStrike" kern="1200" cap="none" spc="0" normalizeH="0" baseline="0" noProof="0" dirty="0" err="1" smtClean="0">
                <a:ln>
                  <a:noFill/>
                </a:ln>
                <a:solidFill>
                  <a:schemeClr val="tx1"/>
                </a:solidFill>
                <a:effectLst/>
                <a:uLnTx/>
                <a:uFillTx/>
                <a:latin typeface="Arial" pitchFamily="34" charset="0"/>
                <a:cs typeface="Arial" pitchFamily="34" charset="0"/>
              </a:rPr>
              <a:t>Autosomica</a:t>
            </a:r>
            <a:r>
              <a:rPr kumimoji="0" lang="it-IT" sz="2400" b="1" i="0" u="none" strike="noStrike" kern="1200" cap="none" spc="0" normalizeH="0" baseline="0" noProof="0" dirty="0" smtClean="0">
                <a:ln>
                  <a:noFill/>
                </a:ln>
                <a:solidFill>
                  <a:schemeClr val="tx1"/>
                </a:solidFill>
                <a:effectLst/>
                <a:uLnTx/>
                <a:uFillTx/>
                <a:latin typeface="Arial" pitchFamily="34" charset="0"/>
                <a:cs typeface="Arial" pitchFamily="34" charset="0"/>
              </a:rPr>
              <a:t> dominante</a:t>
            </a:r>
          </a:p>
          <a:p>
            <a:pPr marL="342900" marR="0" lvl="0" indent="-342900" algn="l" defTabSz="914400" rtl="0" eaLnBrk="1" fontAlgn="auto" latinLnBrk="0" hangingPunct="1">
              <a:lnSpc>
                <a:spcPct val="200000"/>
              </a:lnSpc>
              <a:spcBef>
                <a:spcPct val="20000"/>
              </a:spcBef>
              <a:spcAft>
                <a:spcPts val="0"/>
              </a:spcAft>
              <a:buClrTx/>
              <a:buSzTx/>
              <a:buFont typeface="Arial" pitchFamily="34" charset="0"/>
              <a:buChar char="•"/>
              <a:tabLst/>
              <a:defRPr/>
            </a:pPr>
            <a:r>
              <a:rPr lang="it-IT" sz="2400" b="1" dirty="0" err="1" smtClean="0">
                <a:latin typeface="Arial" pitchFamily="34" charset="0"/>
                <a:cs typeface="Arial" pitchFamily="34" charset="0"/>
              </a:rPr>
              <a:t>Autosomica</a:t>
            </a:r>
            <a:r>
              <a:rPr lang="it-IT" sz="2400" b="1" dirty="0" smtClean="0">
                <a:latin typeface="Arial" pitchFamily="34" charset="0"/>
                <a:cs typeface="Arial" pitchFamily="34" charset="0"/>
              </a:rPr>
              <a:t> recessiva</a:t>
            </a:r>
          </a:p>
          <a:p>
            <a:pPr marL="342900" marR="0" lvl="0" indent="-342900" algn="l" defTabSz="914400" rtl="0" eaLnBrk="1" fontAlgn="auto" latinLnBrk="0" hangingPunct="1">
              <a:lnSpc>
                <a:spcPct val="200000"/>
              </a:lnSpc>
              <a:spcBef>
                <a:spcPct val="20000"/>
              </a:spcBef>
              <a:spcAft>
                <a:spcPts val="0"/>
              </a:spcAft>
              <a:buClrTx/>
              <a:buSzTx/>
              <a:buFont typeface="Arial" pitchFamily="34" charset="0"/>
              <a:buChar char="•"/>
              <a:tabLst/>
              <a:defRPr/>
            </a:pPr>
            <a:r>
              <a:rPr kumimoji="0" lang="it-IT" sz="2400" b="1" i="0" u="none" strike="noStrike" kern="1200" cap="none" spc="0" normalizeH="0" baseline="0" noProof="0" dirty="0" smtClean="0">
                <a:ln>
                  <a:noFill/>
                </a:ln>
                <a:solidFill>
                  <a:srgbClr val="0070C0"/>
                </a:solidFill>
                <a:effectLst/>
                <a:uLnTx/>
                <a:uFillTx/>
                <a:latin typeface="Arial" pitchFamily="34" charset="0"/>
                <a:cs typeface="Arial" pitchFamily="34" charset="0"/>
              </a:rPr>
              <a:t>Eterogeneità genetica</a:t>
            </a:r>
          </a:p>
          <a:p>
            <a:pPr marL="342900" marR="0" lvl="0" indent="-342900" algn="l" defTabSz="914400" rtl="0" eaLnBrk="1" fontAlgn="auto" latinLnBrk="0" hangingPunct="1">
              <a:lnSpc>
                <a:spcPct val="200000"/>
              </a:lnSpc>
              <a:spcBef>
                <a:spcPct val="20000"/>
              </a:spcBef>
              <a:spcAft>
                <a:spcPts val="0"/>
              </a:spcAft>
              <a:buClrTx/>
              <a:buSzTx/>
              <a:buFont typeface="Arial" pitchFamily="34" charset="0"/>
              <a:buChar char="•"/>
              <a:tabLst/>
              <a:defRPr/>
            </a:pPr>
            <a:endParaRPr kumimoji="0" lang="it-IT" sz="2400" i="0" u="none" strike="noStrike" kern="1200" cap="none" spc="0" normalizeH="0" baseline="0" noProof="0" dirty="0" smtClean="0">
              <a:ln>
                <a:noFill/>
              </a:ln>
              <a:solidFill>
                <a:schemeClr val="tx1"/>
              </a:solidFill>
              <a:effectLst/>
              <a:uLnTx/>
              <a:uFillTx/>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txBox="1">
            <a:spLocks/>
          </p:cNvSpPr>
          <p:nvPr/>
        </p:nvSpPr>
        <p:spPr>
          <a:xfrm>
            <a:off x="685800" y="116632"/>
            <a:ext cx="7772400" cy="936104"/>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2800" b="1" i="0"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Arial" pitchFamily="34" charset="0"/>
                <a:ea typeface="+mj-ea"/>
                <a:cs typeface="Arial" pitchFamily="34" charset="0"/>
              </a:rPr>
              <a:t>Genetica della sindrome di </a:t>
            </a:r>
            <a:r>
              <a:rPr kumimoji="0" lang="it-IT" sz="2800" b="1" i="0" u="none" strike="noStrike" kern="1200" cap="none" spc="0" normalizeH="0" baseline="0" noProof="0" dirty="0" err="1" smtClean="0">
                <a:ln>
                  <a:noFill/>
                </a:ln>
                <a:solidFill>
                  <a:srgbClr val="FF0000"/>
                </a:solidFill>
                <a:effectLst>
                  <a:outerShdw blurRad="38100" dist="38100" dir="2700000" algn="tl">
                    <a:srgbClr val="000000">
                      <a:alpha val="43137"/>
                    </a:srgbClr>
                  </a:outerShdw>
                </a:effectLst>
                <a:uLnTx/>
                <a:uFillTx/>
                <a:latin typeface="Arial" pitchFamily="34" charset="0"/>
                <a:ea typeface="+mj-ea"/>
                <a:cs typeface="Arial" pitchFamily="34" charset="0"/>
              </a:rPr>
              <a:t>Kallmann</a:t>
            </a:r>
            <a:endParaRPr kumimoji="0" lang="it-IT" sz="2800" b="1" i="0"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Arial" pitchFamily="34" charset="0"/>
              <a:ea typeface="+mj-ea"/>
              <a:cs typeface="Arial" pitchFamily="34" charset="0"/>
            </a:endParaRPr>
          </a:p>
        </p:txBody>
      </p:sp>
      <p:graphicFrame>
        <p:nvGraphicFramePr>
          <p:cNvPr id="4" name="Tabella 3"/>
          <p:cNvGraphicFramePr>
            <a:graphicFrameLocks noGrp="1"/>
          </p:cNvGraphicFramePr>
          <p:nvPr/>
        </p:nvGraphicFramePr>
        <p:xfrm>
          <a:off x="600494" y="1196752"/>
          <a:ext cx="7920880" cy="4408264"/>
        </p:xfrm>
        <a:graphic>
          <a:graphicData uri="http://schemas.openxmlformats.org/drawingml/2006/table">
            <a:tbl>
              <a:tblPr firstRow="1" bandRow="1">
                <a:tableStyleId>{5C22544A-7EE6-4342-B048-85BDC9FD1C3A}</a:tableStyleId>
              </a:tblPr>
              <a:tblGrid>
                <a:gridCol w="1980220"/>
                <a:gridCol w="1775262"/>
                <a:gridCol w="2185178"/>
                <a:gridCol w="1980220"/>
              </a:tblGrid>
              <a:tr h="469101">
                <a:tc>
                  <a:txBody>
                    <a:bodyPr/>
                    <a:lstStyle/>
                    <a:p>
                      <a:r>
                        <a:rPr lang="it-IT" sz="2000" dirty="0" smtClean="0"/>
                        <a:t>Gene</a:t>
                      </a:r>
                      <a:endParaRPr lang="it-IT" sz="2000" dirty="0"/>
                    </a:p>
                  </a:txBody>
                  <a:tcPr anchor="ctr"/>
                </a:tc>
                <a:tc>
                  <a:txBody>
                    <a:bodyPr/>
                    <a:lstStyle/>
                    <a:p>
                      <a:r>
                        <a:rPr lang="it-IT" sz="2000" dirty="0" smtClean="0"/>
                        <a:t>Cromosoma</a:t>
                      </a:r>
                      <a:endParaRPr lang="it-IT" sz="2000" dirty="0"/>
                    </a:p>
                  </a:txBody>
                  <a:tcPr anchor="ctr"/>
                </a:tc>
                <a:tc>
                  <a:txBody>
                    <a:bodyPr/>
                    <a:lstStyle/>
                    <a:p>
                      <a:r>
                        <a:rPr lang="it-IT" sz="2000" dirty="0" smtClean="0"/>
                        <a:t>Ereditarietà</a:t>
                      </a:r>
                      <a:endParaRPr lang="it-IT" sz="2000" dirty="0"/>
                    </a:p>
                  </a:txBody>
                  <a:tcPr anchor="ctr"/>
                </a:tc>
                <a:tc>
                  <a:txBody>
                    <a:bodyPr/>
                    <a:lstStyle/>
                    <a:p>
                      <a:r>
                        <a:rPr lang="it-IT" sz="2000" dirty="0" smtClean="0"/>
                        <a:t>Proteina</a:t>
                      </a:r>
                      <a:endParaRPr lang="it-IT" sz="2000" dirty="0"/>
                    </a:p>
                  </a:txBody>
                  <a:tcPr anchor="ctr"/>
                </a:tc>
              </a:tr>
              <a:tr h="469101">
                <a:tc>
                  <a:txBody>
                    <a:bodyPr/>
                    <a:lstStyle/>
                    <a:p>
                      <a:r>
                        <a:rPr lang="it-IT" sz="2000" i="1" dirty="0" smtClean="0"/>
                        <a:t>KAL1</a:t>
                      </a:r>
                      <a:endParaRPr lang="it-IT" sz="2000" i="1" dirty="0"/>
                    </a:p>
                  </a:txBody>
                  <a:tcPr anchor="ctr"/>
                </a:tc>
                <a:tc>
                  <a:txBody>
                    <a:bodyPr/>
                    <a:lstStyle/>
                    <a:p>
                      <a:r>
                        <a:rPr lang="it-IT" sz="2000" dirty="0" smtClean="0"/>
                        <a:t>Xp22.3</a:t>
                      </a:r>
                      <a:endParaRPr lang="it-IT" sz="2000" dirty="0"/>
                    </a:p>
                  </a:txBody>
                  <a:tcPr anchor="ctr"/>
                </a:tc>
                <a:tc>
                  <a:txBody>
                    <a:bodyPr/>
                    <a:lstStyle/>
                    <a:p>
                      <a:r>
                        <a:rPr lang="it-IT" sz="2000" dirty="0" err="1" smtClean="0"/>
                        <a:t>X-linked</a:t>
                      </a:r>
                      <a:r>
                        <a:rPr lang="it-IT" sz="2000" dirty="0" smtClean="0"/>
                        <a:t> recessiva</a:t>
                      </a:r>
                      <a:endParaRPr lang="it-IT" sz="2000" dirty="0"/>
                    </a:p>
                  </a:txBody>
                  <a:tcPr anchor="ctr"/>
                </a:tc>
                <a:tc>
                  <a:txBody>
                    <a:bodyPr/>
                    <a:lstStyle/>
                    <a:p>
                      <a:r>
                        <a:rPr lang="it-IT" sz="2000" dirty="0" err="1" smtClean="0"/>
                        <a:t>Anosmina</a:t>
                      </a:r>
                      <a:r>
                        <a:rPr lang="it-IT" sz="2000" dirty="0" smtClean="0"/>
                        <a:t> 1</a:t>
                      </a:r>
                      <a:endParaRPr lang="it-IT" sz="2000" dirty="0"/>
                    </a:p>
                  </a:txBody>
                  <a:tcPr anchor="ctr"/>
                </a:tc>
              </a:tr>
              <a:tr h="1156687">
                <a:tc>
                  <a:txBody>
                    <a:bodyPr/>
                    <a:lstStyle/>
                    <a:p>
                      <a:r>
                        <a:rPr lang="it-IT" sz="2000" i="1" dirty="0" smtClean="0"/>
                        <a:t>FGFR1</a:t>
                      </a:r>
                      <a:endParaRPr lang="it-IT" sz="2000" i="1" dirty="0"/>
                    </a:p>
                  </a:txBody>
                  <a:tcPr anchor="ctr"/>
                </a:tc>
                <a:tc>
                  <a:txBody>
                    <a:bodyPr/>
                    <a:lstStyle/>
                    <a:p>
                      <a:r>
                        <a:rPr lang="it-IT" sz="2000" dirty="0" smtClean="0"/>
                        <a:t>8p11.2-p11.1</a:t>
                      </a:r>
                      <a:endParaRPr lang="it-IT" sz="2000" dirty="0"/>
                    </a:p>
                  </a:txBody>
                  <a:tcPr anchor="ctr"/>
                </a:tc>
                <a:tc>
                  <a:txBody>
                    <a:bodyPr/>
                    <a:lstStyle/>
                    <a:p>
                      <a:r>
                        <a:rPr lang="it-IT" sz="2000" dirty="0" err="1" smtClean="0"/>
                        <a:t>Autosomica</a:t>
                      </a:r>
                      <a:r>
                        <a:rPr lang="it-IT" sz="2000" dirty="0" smtClean="0"/>
                        <a:t> dominante</a:t>
                      </a:r>
                    </a:p>
                    <a:p>
                      <a:r>
                        <a:rPr lang="it-IT" sz="2000" dirty="0" smtClean="0"/>
                        <a:t>(</a:t>
                      </a:r>
                      <a:r>
                        <a:rPr lang="it-IT" sz="2000" dirty="0" err="1" smtClean="0"/>
                        <a:t>Aploinsufficienza</a:t>
                      </a:r>
                      <a:r>
                        <a:rPr lang="it-IT" sz="2000" dirty="0" smtClean="0"/>
                        <a:t>)</a:t>
                      </a:r>
                      <a:endParaRPr lang="it-IT" sz="2000" dirty="0"/>
                    </a:p>
                  </a:txBody>
                  <a:tcPr anchor="ctr"/>
                </a:tc>
                <a:tc>
                  <a:txBody>
                    <a:bodyPr/>
                    <a:lstStyle/>
                    <a:p>
                      <a:r>
                        <a:rPr lang="it-IT" sz="2000" dirty="0" smtClean="0"/>
                        <a:t>Recettore del</a:t>
                      </a:r>
                      <a:r>
                        <a:rPr lang="it-IT" sz="2000" baseline="0" dirty="0" smtClean="0"/>
                        <a:t> </a:t>
                      </a:r>
                      <a:r>
                        <a:rPr lang="it-IT" sz="2000" dirty="0" err="1" smtClean="0"/>
                        <a:t>Fibroblast</a:t>
                      </a:r>
                      <a:r>
                        <a:rPr lang="it-IT" sz="2000" dirty="0" smtClean="0"/>
                        <a:t> </a:t>
                      </a:r>
                      <a:r>
                        <a:rPr lang="it-IT" sz="2000" dirty="0" err="1" smtClean="0"/>
                        <a:t>Growth</a:t>
                      </a:r>
                      <a:r>
                        <a:rPr lang="it-IT" sz="2000" dirty="0" smtClean="0"/>
                        <a:t> </a:t>
                      </a:r>
                      <a:r>
                        <a:rPr lang="it-IT" sz="2000" dirty="0" err="1" smtClean="0"/>
                        <a:t>Factor</a:t>
                      </a:r>
                      <a:endParaRPr lang="it-IT" sz="2000" dirty="0"/>
                    </a:p>
                  </a:txBody>
                  <a:tcPr anchor="ctr"/>
                </a:tc>
              </a:tr>
              <a:tr h="1503694">
                <a:tc>
                  <a:txBody>
                    <a:bodyPr/>
                    <a:lstStyle/>
                    <a:p>
                      <a:r>
                        <a:rPr lang="it-IT" sz="2000" i="1" dirty="0" smtClean="0"/>
                        <a:t>PROKR2</a:t>
                      </a:r>
                      <a:endParaRPr lang="it-IT" sz="2000" i="1" dirty="0"/>
                    </a:p>
                  </a:txBody>
                  <a:tcPr anchor="ctr"/>
                </a:tc>
                <a:tc>
                  <a:txBody>
                    <a:bodyPr/>
                    <a:lstStyle/>
                    <a:p>
                      <a:r>
                        <a:rPr lang="it-IT" sz="2000" dirty="0" smtClean="0"/>
                        <a:t>20p12.3</a:t>
                      </a:r>
                      <a:endParaRPr lang="it-IT" sz="2000" dirty="0"/>
                    </a:p>
                  </a:txBody>
                  <a:tcPr anchor="ctr"/>
                </a:tc>
                <a:tc>
                  <a:txBody>
                    <a:bodyPr/>
                    <a:lstStyle/>
                    <a:p>
                      <a:r>
                        <a:rPr lang="it-IT" sz="2000" dirty="0" err="1" smtClean="0"/>
                        <a:t>Autosomica</a:t>
                      </a:r>
                      <a:r>
                        <a:rPr lang="it-IT" sz="2000" dirty="0" smtClean="0"/>
                        <a:t> recessiva</a:t>
                      </a:r>
                      <a:endParaRPr lang="it-IT" sz="2000" dirty="0"/>
                    </a:p>
                  </a:txBody>
                  <a:tcPr anchor="ctr"/>
                </a:tc>
                <a:tc>
                  <a:txBody>
                    <a:bodyPr/>
                    <a:lstStyle/>
                    <a:p>
                      <a:r>
                        <a:rPr lang="it-IT" sz="2000" dirty="0" smtClean="0"/>
                        <a:t>Recettore accoppiato alle proteine G per la PROK2</a:t>
                      </a:r>
                      <a:endParaRPr lang="it-IT" sz="2000" dirty="0"/>
                    </a:p>
                  </a:txBody>
                  <a:tcPr anchor="ctr"/>
                </a:tc>
              </a:tr>
              <a:tr h="809681">
                <a:tc>
                  <a:txBody>
                    <a:bodyPr/>
                    <a:lstStyle/>
                    <a:p>
                      <a:r>
                        <a:rPr lang="it-IT" sz="2000" i="1" dirty="0" smtClean="0"/>
                        <a:t>PROK2</a:t>
                      </a:r>
                      <a:endParaRPr lang="it-IT" sz="2000" i="1" dirty="0"/>
                    </a:p>
                  </a:txBody>
                  <a:tcPr anchor="ctr"/>
                </a:tc>
                <a:tc>
                  <a:txBody>
                    <a:bodyPr/>
                    <a:lstStyle/>
                    <a:p>
                      <a:r>
                        <a:rPr lang="it-IT" sz="2000" dirty="0" smtClean="0"/>
                        <a:t>3p13</a:t>
                      </a:r>
                      <a:endParaRPr lang="it-IT" sz="2000" dirty="0"/>
                    </a:p>
                  </a:txBody>
                  <a:tcPr anchor="ctr"/>
                </a:tc>
                <a:tc>
                  <a:txBody>
                    <a:bodyPr/>
                    <a:lstStyle/>
                    <a:p>
                      <a:r>
                        <a:rPr lang="it-IT" sz="2000" dirty="0" err="1" smtClean="0"/>
                        <a:t>Autosomica</a:t>
                      </a:r>
                      <a:r>
                        <a:rPr lang="it-IT" sz="2000" dirty="0" smtClean="0"/>
                        <a:t> recessiva</a:t>
                      </a:r>
                      <a:endParaRPr lang="it-IT" sz="2000" dirty="0"/>
                    </a:p>
                  </a:txBody>
                  <a:tcPr anchor="ctr"/>
                </a:tc>
                <a:tc>
                  <a:txBody>
                    <a:bodyPr/>
                    <a:lstStyle/>
                    <a:p>
                      <a:r>
                        <a:rPr lang="it-IT" sz="2000" dirty="0" err="1" smtClean="0"/>
                        <a:t>Prochineticina</a:t>
                      </a:r>
                      <a:r>
                        <a:rPr lang="it-IT" sz="2000" dirty="0" smtClean="0"/>
                        <a:t> 2</a:t>
                      </a:r>
                      <a:endParaRPr lang="it-IT" sz="2000" dirty="0"/>
                    </a:p>
                  </a:txBody>
                  <a:tcPr anchor="ctr"/>
                </a:tc>
              </a:tr>
            </a:tbl>
          </a:graphicData>
        </a:graphic>
      </p:graphicFrame>
      <p:sp>
        <p:nvSpPr>
          <p:cNvPr id="5" name="CasellaDiTesto 4"/>
          <p:cNvSpPr txBox="1"/>
          <p:nvPr/>
        </p:nvSpPr>
        <p:spPr>
          <a:xfrm>
            <a:off x="323528" y="5867980"/>
            <a:ext cx="8460432" cy="369332"/>
          </a:xfrm>
          <a:prstGeom prst="rect">
            <a:avLst/>
          </a:prstGeom>
          <a:noFill/>
        </p:spPr>
        <p:txBody>
          <a:bodyPr wrap="square" rtlCol="0">
            <a:spAutoFit/>
          </a:bodyPr>
          <a:lstStyle/>
          <a:p>
            <a:r>
              <a:rPr lang="it-IT" b="1" dirty="0" smtClean="0">
                <a:latin typeface="Arial" pitchFamily="34" charset="0"/>
                <a:cs typeface="Arial" pitchFamily="34" charset="0"/>
              </a:rPr>
              <a:t>Mutazioni in geni noti sono state ad oggi identificate in circa il 30% dei casi</a:t>
            </a:r>
            <a:endParaRPr lang="it-IT"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txBox="1">
            <a:spLocks/>
          </p:cNvSpPr>
          <p:nvPr/>
        </p:nvSpPr>
        <p:spPr>
          <a:xfrm>
            <a:off x="681038" y="116632"/>
            <a:ext cx="7772400" cy="936104"/>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2800" b="1" i="0"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Arial" pitchFamily="34" charset="0"/>
                <a:ea typeface="+mj-ea"/>
                <a:cs typeface="Arial" pitchFamily="34" charset="0"/>
              </a:rPr>
              <a:t>L’asse dell’ormone della crescita</a:t>
            </a:r>
          </a:p>
        </p:txBody>
      </p:sp>
      <p:sp>
        <p:nvSpPr>
          <p:cNvPr id="28673"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grpSp>
        <p:nvGrpSpPr>
          <p:cNvPr id="3" name="Gruppo 16"/>
          <p:cNvGrpSpPr/>
          <p:nvPr/>
        </p:nvGrpSpPr>
        <p:grpSpPr>
          <a:xfrm>
            <a:off x="1619672" y="1124744"/>
            <a:ext cx="5904656" cy="5237437"/>
            <a:chOff x="1619672" y="1412775"/>
            <a:chExt cx="5904656" cy="5237437"/>
          </a:xfrm>
        </p:grpSpPr>
        <p:pic>
          <p:nvPicPr>
            <p:cNvPr id="28674" name="Picture 2"/>
            <p:cNvPicPr>
              <a:picLocks noChangeAspect="1" noChangeArrowheads="1"/>
            </p:cNvPicPr>
            <p:nvPr/>
          </p:nvPicPr>
          <p:blipFill>
            <a:blip r:embed="rId2" cstate="print"/>
            <a:srcRect l="27155" t="42165" r="41035" b="12690"/>
            <a:stretch>
              <a:fillRect/>
            </a:stretch>
          </p:blipFill>
          <p:spPr bwMode="auto">
            <a:xfrm>
              <a:off x="1619672" y="1412775"/>
              <a:ext cx="5904656" cy="5237437"/>
            </a:xfrm>
            <a:prstGeom prst="rect">
              <a:avLst/>
            </a:prstGeom>
            <a:noFill/>
            <a:ln w="9525">
              <a:noFill/>
              <a:miter lim="800000"/>
              <a:headEnd/>
              <a:tailEnd/>
            </a:ln>
          </p:spPr>
        </p:pic>
        <p:sp>
          <p:nvSpPr>
            <p:cNvPr id="8" name="Rettangolo 7"/>
            <p:cNvSpPr/>
            <p:nvPr/>
          </p:nvSpPr>
          <p:spPr>
            <a:xfrm>
              <a:off x="5467628" y="1484784"/>
              <a:ext cx="1512168" cy="24045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Rettangolo 8"/>
            <p:cNvSpPr/>
            <p:nvPr/>
          </p:nvSpPr>
          <p:spPr>
            <a:xfrm>
              <a:off x="5364088" y="3068960"/>
              <a:ext cx="360040" cy="8204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Rettangolo 9"/>
            <p:cNvSpPr/>
            <p:nvPr/>
          </p:nvSpPr>
          <p:spPr>
            <a:xfrm>
              <a:off x="5148064" y="5805264"/>
              <a:ext cx="792088" cy="504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Rettangolo 10"/>
            <p:cNvSpPr/>
            <p:nvPr/>
          </p:nvSpPr>
          <p:spPr>
            <a:xfrm>
              <a:off x="2555776" y="3889375"/>
              <a:ext cx="912638" cy="6983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Rettangolo 11"/>
            <p:cNvSpPr/>
            <p:nvPr/>
          </p:nvSpPr>
          <p:spPr>
            <a:xfrm>
              <a:off x="2051720" y="4966139"/>
              <a:ext cx="628418" cy="108782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Rettangolo 12"/>
            <p:cNvSpPr/>
            <p:nvPr/>
          </p:nvSpPr>
          <p:spPr>
            <a:xfrm>
              <a:off x="1954924" y="5155324"/>
              <a:ext cx="220717" cy="1245476"/>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Rettangolo 13"/>
            <p:cNvSpPr/>
            <p:nvPr/>
          </p:nvSpPr>
          <p:spPr>
            <a:xfrm>
              <a:off x="2051720" y="5949280"/>
              <a:ext cx="454997" cy="215037"/>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Rettangolo 14"/>
            <p:cNvSpPr/>
            <p:nvPr/>
          </p:nvSpPr>
          <p:spPr>
            <a:xfrm>
              <a:off x="2123728" y="6202392"/>
              <a:ext cx="216024" cy="178936"/>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Rettangolo 15"/>
            <p:cNvSpPr/>
            <p:nvPr/>
          </p:nvSpPr>
          <p:spPr>
            <a:xfrm>
              <a:off x="2339752" y="6219645"/>
              <a:ext cx="360040" cy="1530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po 34"/>
          <p:cNvGrpSpPr/>
          <p:nvPr/>
        </p:nvGrpSpPr>
        <p:grpSpPr>
          <a:xfrm>
            <a:off x="33316" y="1897767"/>
            <a:ext cx="1737908" cy="2561224"/>
            <a:chOff x="107504" y="1731872"/>
            <a:chExt cx="1737908" cy="2561224"/>
          </a:xfrm>
        </p:grpSpPr>
        <p:pic>
          <p:nvPicPr>
            <p:cNvPr id="1028" name="Picture 4" descr="http://dualibra.com/wp-content/uploads/2012/04/037800%7E1/Part%2015.%20Endocrinology%20and%20Metabolism/Section%201.%20Endocrinology/335_files/loadBinary_009.gif">
              <a:hlinkClick r:id="rId3"/>
            </p:cNvPr>
            <p:cNvPicPr>
              <a:picLocks noChangeAspect="1" noChangeArrowheads="1"/>
            </p:cNvPicPr>
            <p:nvPr/>
          </p:nvPicPr>
          <p:blipFill>
            <a:blip r:embed="rId4" cstate="print"/>
            <a:srcRect l="37703" r="15969" b="40382"/>
            <a:stretch>
              <a:fillRect/>
            </a:stretch>
          </p:blipFill>
          <p:spPr bwMode="auto">
            <a:xfrm>
              <a:off x="107504" y="1731872"/>
              <a:ext cx="1737908" cy="2448272"/>
            </a:xfrm>
            <a:prstGeom prst="rect">
              <a:avLst/>
            </a:prstGeom>
            <a:noFill/>
          </p:spPr>
        </p:pic>
        <p:sp>
          <p:nvSpPr>
            <p:cNvPr id="29" name="Rettangolo 28"/>
            <p:cNvSpPr/>
            <p:nvPr/>
          </p:nvSpPr>
          <p:spPr>
            <a:xfrm>
              <a:off x="113944" y="4077072"/>
              <a:ext cx="291115" cy="216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nvGrpSpPr>
          <p:cNvPr id="4" name="Gruppo 30"/>
          <p:cNvGrpSpPr/>
          <p:nvPr/>
        </p:nvGrpSpPr>
        <p:grpSpPr>
          <a:xfrm>
            <a:off x="2373902" y="3501008"/>
            <a:ext cx="4032448" cy="3168352"/>
            <a:chOff x="4788024" y="2924944"/>
            <a:chExt cx="4032448" cy="3168352"/>
          </a:xfrm>
        </p:grpSpPr>
        <p:pic>
          <p:nvPicPr>
            <p:cNvPr id="22" name="Picture 2" descr="http://www.nature.com/nrendo/journal/v5/n4/images/nrendo.2009.19-f1.jpg">
              <a:hlinkClick r:id="rId5"/>
            </p:cNvPr>
            <p:cNvPicPr>
              <a:picLocks noChangeAspect="1" noChangeArrowheads="1"/>
            </p:cNvPicPr>
            <p:nvPr/>
          </p:nvPicPr>
          <p:blipFill>
            <a:blip r:embed="rId6" cstate="print"/>
            <a:srcRect l="8197" t="34174"/>
            <a:stretch>
              <a:fillRect/>
            </a:stretch>
          </p:blipFill>
          <p:spPr bwMode="auto">
            <a:xfrm>
              <a:off x="4788024" y="3013816"/>
              <a:ext cx="4032448" cy="3079480"/>
            </a:xfrm>
            <a:prstGeom prst="rect">
              <a:avLst/>
            </a:prstGeom>
            <a:noFill/>
          </p:spPr>
        </p:pic>
        <p:sp>
          <p:nvSpPr>
            <p:cNvPr id="30" name="Rettangolo 29"/>
            <p:cNvSpPr/>
            <p:nvPr/>
          </p:nvSpPr>
          <p:spPr>
            <a:xfrm>
              <a:off x="4932040" y="2924944"/>
              <a:ext cx="259085" cy="1421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nvGrpSpPr>
          <p:cNvPr id="5" name="Gruppo 33"/>
          <p:cNvGrpSpPr/>
          <p:nvPr/>
        </p:nvGrpSpPr>
        <p:grpSpPr>
          <a:xfrm>
            <a:off x="1790984" y="1389943"/>
            <a:ext cx="4392488" cy="1527398"/>
            <a:chOff x="1927464" y="1196752"/>
            <a:chExt cx="4392488" cy="1527398"/>
          </a:xfrm>
        </p:grpSpPr>
        <p:pic>
          <p:nvPicPr>
            <p:cNvPr id="1026" name="Picture 2" descr="http://www.nature.com/nrendo/journal/v5/n4/images/nrendo.2009.19-f1.jpg">
              <a:hlinkClick r:id="rId5"/>
            </p:cNvPr>
            <p:cNvPicPr>
              <a:picLocks noChangeAspect="1" noChangeArrowheads="1"/>
            </p:cNvPicPr>
            <p:nvPr/>
          </p:nvPicPr>
          <p:blipFill>
            <a:blip r:embed="rId6" cstate="print"/>
            <a:srcRect b="68110"/>
            <a:stretch>
              <a:fillRect/>
            </a:stretch>
          </p:blipFill>
          <p:spPr bwMode="auto">
            <a:xfrm>
              <a:off x="1927464" y="1196752"/>
              <a:ext cx="4392488" cy="1491857"/>
            </a:xfrm>
            <a:prstGeom prst="rect">
              <a:avLst/>
            </a:prstGeom>
            <a:noFill/>
          </p:spPr>
        </p:pic>
        <p:sp>
          <p:nvSpPr>
            <p:cNvPr id="32" name="Rettangolo 31"/>
            <p:cNvSpPr/>
            <p:nvPr/>
          </p:nvSpPr>
          <p:spPr>
            <a:xfrm>
              <a:off x="2627784" y="2627387"/>
              <a:ext cx="191616" cy="967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cxnSp>
        <p:nvCxnSpPr>
          <p:cNvPr id="8" name="Connettore 1 7"/>
          <p:cNvCxnSpPr/>
          <p:nvPr/>
        </p:nvCxnSpPr>
        <p:spPr>
          <a:xfrm flipH="1">
            <a:off x="959122" y="1899036"/>
            <a:ext cx="1313647" cy="9015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Connettore 1 9"/>
          <p:cNvCxnSpPr/>
          <p:nvPr/>
        </p:nvCxnSpPr>
        <p:spPr>
          <a:xfrm flipH="1">
            <a:off x="1636303" y="2156613"/>
            <a:ext cx="855407" cy="153508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 name="Gruppo 37"/>
          <p:cNvGrpSpPr/>
          <p:nvPr/>
        </p:nvGrpSpPr>
        <p:grpSpPr>
          <a:xfrm>
            <a:off x="184188" y="4676378"/>
            <a:ext cx="2260581" cy="1901924"/>
            <a:chOff x="1663347" y="3774182"/>
            <a:chExt cx="2260581" cy="1901924"/>
          </a:xfrm>
        </p:grpSpPr>
        <p:grpSp>
          <p:nvGrpSpPr>
            <p:cNvPr id="7" name="Gruppo 27"/>
            <p:cNvGrpSpPr>
              <a:grpSpLocks noChangeAspect="1"/>
            </p:cNvGrpSpPr>
            <p:nvPr/>
          </p:nvGrpSpPr>
          <p:grpSpPr>
            <a:xfrm>
              <a:off x="1663347" y="3774182"/>
              <a:ext cx="2260581" cy="1707061"/>
              <a:chOff x="1880832" y="3196984"/>
              <a:chExt cx="2691168" cy="2032216"/>
            </a:xfrm>
          </p:grpSpPr>
          <p:pic>
            <p:nvPicPr>
              <p:cNvPr id="1030" name="Picture 6" descr="http://www.ccjm.org/content/76/Suppl_5/S20/F1.large.jpg">
                <a:hlinkClick r:id="rId7"/>
              </p:cNvPr>
              <p:cNvPicPr>
                <a:picLocks noChangeAspect="1" noChangeArrowheads="1"/>
              </p:cNvPicPr>
              <p:nvPr/>
            </p:nvPicPr>
            <p:blipFill>
              <a:blip r:embed="rId8" cstate="print">
                <a:clrChange>
                  <a:clrFrom>
                    <a:srgbClr val="FFFCD9"/>
                  </a:clrFrom>
                  <a:clrTo>
                    <a:srgbClr val="FFFCD9">
                      <a:alpha val="0"/>
                    </a:srgbClr>
                  </a:clrTo>
                </a:clrChange>
              </a:blip>
              <a:srcRect l="17366" t="79409" r="56912" b="7105"/>
              <a:stretch>
                <a:fillRect/>
              </a:stretch>
            </p:blipFill>
            <p:spPr bwMode="auto">
              <a:xfrm>
                <a:off x="1880832" y="4278245"/>
                <a:ext cx="1351274" cy="721322"/>
              </a:xfrm>
              <a:prstGeom prst="rect">
                <a:avLst/>
              </a:prstGeom>
              <a:noFill/>
            </p:spPr>
          </p:pic>
          <p:pic>
            <p:nvPicPr>
              <p:cNvPr id="18" name="Picture 6" descr="http://www.ccjm.org/content/76/Suppl_5/S20/F1.large.jpg">
                <a:hlinkClick r:id="rId7"/>
              </p:cNvPr>
              <p:cNvPicPr>
                <a:picLocks noChangeAspect="1" noChangeArrowheads="1"/>
              </p:cNvPicPr>
              <p:nvPr/>
            </p:nvPicPr>
            <p:blipFill>
              <a:blip r:embed="rId8" cstate="print">
                <a:clrChange>
                  <a:clrFrom>
                    <a:srgbClr val="FFFCD9"/>
                  </a:clrFrom>
                  <a:clrTo>
                    <a:srgbClr val="FFFCD9">
                      <a:alpha val="0"/>
                    </a:srgbClr>
                  </a:clrTo>
                </a:clrChange>
              </a:blip>
              <a:srcRect l="7099" t="13081" r="77900" b="66276"/>
              <a:stretch>
                <a:fillRect/>
              </a:stretch>
            </p:blipFill>
            <p:spPr bwMode="auto">
              <a:xfrm>
                <a:off x="3293272" y="3196984"/>
                <a:ext cx="788040" cy="1104122"/>
              </a:xfrm>
              <a:prstGeom prst="rect">
                <a:avLst/>
              </a:prstGeom>
              <a:noFill/>
            </p:spPr>
          </p:pic>
          <p:pic>
            <p:nvPicPr>
              <p:cNvPr id="19" name="Picture 6" descr="http://www.ccjm.org/content/76/Suppl_5/S20/F1.large.jpg">
                <a:hlinkClick r:id="rId7"/>
              </p:cNvPr>
              <p:cNvPicPr>
                <a:picLocks noChangeAspect="1" noChangeArrowheads="1"/>
              </p:cNvPicPr>
              <p:nvPr/>
            </p:nvPicPr>
            <p:blipFill>
              <a:blip r:embed="rId8" cstate="print">
                <a:clrChange>
                  <a:clrFrom>
                    <a:srgbClr val="FFFCD9"/>
                  </a:clrFrom>
                  <a:clrTo>
                    <a:srgbClr val="FFFCD9">
                      <a:alpha val="0"/>
                    </a:srgbClr>
                  </a:clrTo>
                </a:clrChange>
              </a:blip>
              <a:srcRect t="46844" r="68474" b="35265"/>
              <a:stretch>
                <a:fillRect/>
              </a:stretch>
            </p:blipFill>
            <p:spPr bwMode="auto">
              <a:xfrm>
                <a:off x="2843808" y="4206237"/>
                <a:ext cx="1656184" cy="956905"/>
              </a:xfrm>
              <a:prstGeom prst="rect">
                <a:avLst/>
              </a:prstGeom>
              <a:noFill/>
            </p:spPr>
          </p:pic>
          <p:pic>
            <p:nvPicPr>
              <p:cNvPr id="20" name="Picture 6" descr="http://www.ccjm.org/content/76/Suppl_5/S20/F1.large.jpg">
                <a:hlinkClick r:id="rId7"/>
              </p:cNvPr>
              <p:cNvPicPr>
                <a:picLocks noChangeAspect="1" noChangeArrowheads="1"/>
              </p:cNvPicPr>
              <p:nvPr/>
            </p:nvPicPr>
            <p:blipFill>
              <a:blip r:embed="rId8" cstate="print">
                <a:clrChange>
                  <a:clrFrom>
                    <a:srgbClr val="FFFCD9"/>
                  </a:clrFrom>
                  <a:clrTo>
                    <a:srgbClr val="FFFCD9">
                      <a:alpha val="0"/>
                    </a:srgbClr>
                  </a:clrTo>
                </a:clrChange>
              </a:blip>
              <a:srcRect l="39119" t="6825" r="42746" b="79069"/>
              <a:stretch>
                <a:fillRect/>
              </a:stretch>
            </p:blipFill>
            <p:spPr bwMode="auto">
              <a:xfrm>
                <a:off x="2289352" y="3421392"/>
                <a:ext cx="952689" cy="754482"/>
              </a:xfrm>
              <a:prstGeom prst="rect">
                <a:avLst/>
              </a:prstGeom>
              <a:noFill/>
            </p:spPr>
          </p:pic>
          <p:sp>
            <p:nvSpPr>
              <p:cNvPr id="23" name="Rettangolo 22"/>
              <p:cNvSpPr/>
              <p:nvPr/>
            </p:nvSpPr>
            <p:spPr>
              <a:xfrm>
                <a:off x="1979712" y="4365104"/>
                <a:ext cx="432048" cy="18784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 name="Rettangolo 23"/>
              <p:cNvSpPr/>
              <p:nvPr/>
            </p:nvSpPr>
            <p:spPr>
              <a:xfrm>
                <a:off x="2176686" y="4105647"/>
                <a:ext cx="576064" cy="1440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5" name="Rettangolo 24"/>
              <p:cNvSpPr/>
              <p:nvPr/>
            </p:nvSpPr>
            <p:spPr>
              <a:xfrm>
                <a:off x="3995936" y="4869160"/>
                <a:ext cx="576064" cy="360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6" name="Rettangolo 25"/>
              <p:cNvSpPr/>
              <p:nvPr/>
            </p:nvSpPr>
            <p:spPr>
              <a:xfrm>
                <a:off x="3779912" y="3284984"/>
                <a:ext cx="360040" cy="2011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7" name="Rettangolo 26"/>
              <p:cNvSpPr/>
              <p:nvPr/>
            </p:nvSpPr>
            <p:spPr>
              <a:xfrm>
                <a:off x="3986411" y="3429000"/>
                <a:ext cx="72008" cy="4320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36" name="CasellaDiTesto 35"/>
            <p:cNvSpPr txBox="1"/>
            <p:nvPr/>
          </p:nvSpPr>
          <p:spPr>
            <a:xfrm>
              <a:off x="2266722" y="5444663"/>
              <a:ext cx="1003801" cy="215444"/>
            </a:xfrm>
            <a:prstGeom prst="rect">
              <a:avLst/>
            </a:prstGeom>
            <a:noFill/>
          </p:spPr>
          <p:txBody>
            <a:bodyPr wrap="none" rtlCol="0">
              <a:spAutoFit/>
            </a:bodyPr>
            <a:lstStyle/>
            <a:p>
              <a:r>
                <a:rPr lang="it-IT" sz="800" dirty="0" err="1" smtClean="0">
                  <a:latin typeface="Arial" pitchFamily="34" charset="0"/>
                  <a:cs typeface="Arial" pitchFamily="34" charset="0"/>
                </a:rPr>
                <a:t>Peripheral</a:t>
              </a:r>
              <a:r>
                <a:rPr lang="it-IT" sz="800" dirty="0" smtClean="0">
                  <a:latin typeface="Arial" pitchFamily="34" charset="0"/>
                  <a:cs typeface="Arial" pitchFamily="34" charset="0"/>
                </a:rPr>
                <a:t> </a:t>
              </a:r>
              <a:r>
                <a:rPr lang="it-IT" sz="800" dirty="0" err="1" smtClean="0">
                  <a:latin typeface="Arial" pitchFamily="34" charset="0"/>
                  <a:cs typeface="Arial" pitchFamily="34" charset="0"/>
                </a:rPr>
                <a:t>tissues</a:t>
              </a:r>
              <a:endParaRPr lang="it-IT" sz="800" dirty="0">
                <a:latin typeface="Arial" pitchFamily="34" charset="0"/>
                <a:cs typeface="Arial" pitchFamily="34" charset="0"/>
              </a:endParaRPr>
            </a:p>
          </p:txBody>
        </p:sp>
        <p:sp>
          <p:nvSpPr>
            <p:cNvPr id="37" name="Rettangolo 36"/>
            <p:cNvSpPr/>
            <p:nvPr/>
          </p:nvSpPr>
          <p:spPr>
            <a:xfrm>
              <a:off x="1687730" y="3803898"/>
              <a:ext cx="2160240" cy="187220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cxnSp>
        <p:nvCxnSpPr>
          <p:cNvPr id="42" name="Connettore 2 41"/>
          <p:cNvCxnSpPr/>
          <p:nvPr/>
        </p:nvCxnSpPr>
        <p:spPr>
          <a:xfrm>
            <a:off x="2600760" y="2820578"/>
            <a:ext cx="5960" cy="784553"/>
          </a:xfrm>
          <a:prstGeom prst="straightConnector1">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5" name="Connettore 2 44"/>
          <p:cNvCxnSpPr/>
          <p:nvPr/>
        </p:nvCxnSpPr>
        <p:spPr>
          <a:xfrm flipH="1">
            <a:off x="4176215" y="1392072"/>
            <a:ext cx="2060812" cy="39578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1" name="Segnaposto contenuto 2"/>
          <p:cNvSpPr txBox="1">
            <a:spLocks/>
          </p:cNvSpPr>
          <p:nvPr/>
        </p:nvSpPr>
        <p:spPr>
          <a:xfrm>
            <a:off x="6185150" y="1166019"/>
            <a:ext cx="3139378" cy="3271094"/>
          </a:xfrm>
          <a:prstGeom prst="rect">
            <a:avLst/>
          </a:prstGeom>
        </p:spPr>
        <p:txBody>
          <a:bodyPr>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it-IT" sz="2000" b="1" i="0" u="none" strike="noStrike" kern="1200" cap="none" spc="0" normalizeH="0" baseline="0" noProof="0" dirty="0" smtClean="0">
                <a:ln>
                  <a:noFill/>
                </a:ln>
                <a:solidFill>
                  <a:schemeClr val="tx1"/>
                </a:solidFill>
                <a:effectLst/>
                <a:uLnTx/>
                <a:uFillTx/>
                <a:latin typeface="Arial" pitchFamily="34" charset="0"/>
                <a:cs typeface="Arial" pitchFamily="34" charset="0"/>
              </a:rPr>
              <a:t>Mutazioni ormoni</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it-IT" sz="2000" b="1" dirty="0" smtClean="0">
                <a:latin typeface="Arial" pitchFamily="34" charset="0"/>
                <a:cs typeface="Arial" pitchFamily="34" charset="0"/>
              </a:rPr>
              <a:t>Mutazioni recettori</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it-IT" sz="2000" b="1" i="0" u="none" strike="noStrike" kern="1200" cap="none" spc="0" normalizeH="0" baseline="0" noProof="0" dirty="0" smtClean="0">
                <a:ln>
                  <a:noFill/>
                </a:ln>
                <a:solidFill>
                  <a:schemeClr val="tx1"/>
                </a:solidFill>
                <a:effectLst/>
                <a:uLnTx/>
                <a:uFillTx/>
                <a:latin typeface="Arial" pitchFamily="34" charset="0"/>
                <a:cs typeface="Arial" pitchFamily="34" charset="0"/>
              </a:rPr>
              <a:t>Mutazioni mediatori del </a:t>
            </a:r>
            <a:r>
              <a:rPr kumimoji="0" lang="it-IT" sz="2000" b="1" i="0" u="none" strike="noStrike" kern="1200" cap="none" spc="0" normalizeH="0" baseline="0" noProof="0" dirty="0" err="1" smtClean="0">
                <a:ln>
                  <a:noFill/>
                </a:ln>
                <a:solidFill>
                  <a:schemeClr val="tx1"/>
                </a:solidFill>
                <a:effectLst/>
                <a:uLnTx/>
                <a:uFillTx/>
                <a:latin typeface="Arial" pitchFamily="34" charset="0"/>
                <a:cs typeface="Arial" pitchFamily="34" charset="0"/>
              </a:rPr>
              <a:t>signaling</a:t>
            </a:r>
            <a:endParaRPr kumimoji="0" lang="it-IT" sz="2000" b="1" i="0" u="none" strike="noStrike" kern="1200" cap="none" spc="0" normalizeH="0" baseline="0" noProof="0" dirty="0" smtClean="0">
              <a:ln>
                <a:noFill/>
              </a:ln>
              <a:solidFill>
                <a:schemeClr val="tx1"/>
              </a:solidFill>
              <a:effectLst/>
              <a:uLnTx/>
              <a:uFillTx/>
              <a:latin typeface="Arial" pitchFamily="34" charset="0"/>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it-IT" sz="2000" b="1" dirty="0" smtClean="0">
                <a:latin typeface="Arial" pitchFamily="34" charset="0"/>
                <a:cs typeface="Arial" pitchFamily="34" charset="0"/>
              </a:rPr>
              <a:t>Mutazioni fattori di trascrizione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it-IT" sz="2000" b="1" i="0" u="none" strike="noStrike" kern="1200" cap="none" spc="0" normalizeH="0" baseline="0" noProof="0" dirty="0" smtClean="0">
                <a:ln>
                  <a:noFill/>
                </a:ln>
                <a:solidFill>
                  <a:schemeClr val="tx1"/>
                </a:solidFill>
                <a:effectLst/>
                <a:uLnTx/>
                <a:uFillTx/>
                <a:latin typeface="Arial" pitchFamily="34" charset="0"/>
                <a:cs typeface="Arial" pitchFamily="34" charset="0"/>
              </a:rPr>
              <a:t>Difetti sintesi ormonale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it-IT" sz="2000" b="1" dirty="0" smtClean="0">
                <a:latin typeface="Arial" pitchFamily="34" charset="0"/>
                <a:cs typeface="Arial" pitchFamily="34" charset="0"/>
              </a:rPr>
              <a:t>Difetti canali o trasportatori</a:t>
            </a:r>
            <a:endParaRPr kumimoji="0" lang="it-IT" sz="2000" b="1" i="0" u="none" strike="noStrike" kern="1200" cap="none" spc="0" normalizeH="0" baseline="0" noProof="0" dirty="0" smtClean="0">
              <a:ln>
                <a:noFill/>
              </a:ln>
              <a:solidFill>
                <a:schemeClr val="tx1"/>
              </a:solidFill>
              <a:effectLst/>
              <a:uLnTx/>
              <a:uFillTx/>
              <a:latin typeface="Arial" pitchFamily="34" charset="0"/>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it-IT" sz="2000" b="1" i="0" u="none" strike="noStrike" kern="1200" cap="none" spc="0" normalizeH="0" baseline="0" noProof="0" dirty="0" smtClean="0">
                <a:ln>
                  <a:noFill/>
                </a:ln>
                <a:solidFill>
                  <a:schemeClr val="tx1"/>
                </a:solidFill>
                <a:effectLst/>
                <a:uLnTx/>
                <a:uFillTx/>
                <a:latin typeface="Arial" pitchFamily="34" charset="0"/>
                <a:cs typeface="Arial" pitchFamily="34" charset="0"/>
              </a:rPr>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it-IT" sz="2000" b="1" i="0" u="none" strike="noStrike" kern="1200" cap="none" spc="0" normalizeH="0" baseline="0" noProof="0" dirty="0" smtClean="0">
              <a:ln>
                <a:noFill/>
              </a:ln>
              <a:solidFill>
                <a:schemeClr val="tx1"/>
              </a:solidFill>
              <a:effectLst/>
              <a:uLnTx/>
              <a:uFillTx/>
              <a:latin typeface="Arial" pitchFamily="34" charset="0"/>
              <a:cs typeface="Arial" pitchFamily="34" charset="0"/>
            </a:endParaRPr>
          </a:p>
        </p:txBody>
      </p:sp>
      <p:sp>
        <p:nvSpPr>
          <p:cNvPr id="38" name="Titolo 1"/>
          <p:cNvSpPr txBox="1">
            <a:spLocks/>
          </p:cNvSpPr>
          <p:nvPr/>
        </p:nvSpPr>
        <p:spPr>
          <a:xfrm>
            <a:off x="685800" y="116632"/>
            <a:ext cx="7772400" cy="936104"/>
          </a:xfrm>
          <a:prstGeom prst="rect">
            <a:avLst/>
          </a:prstGeom>
        </p:spPr>
        <p:txBody>
          <a:bodyPr>
            <a:noAutofit/>
          </a:bodyPr>
          <a:lstStyle/>
          <a:p>
            <a:pPr lvl="0" algn="ctr">
              <a:spcBef>
                <a:spcPct val="0"/>
              </a:spcBef>
              <a:defRPr/>
            </a:pPr>
            <a:r>
              <a:rPr lang="it-IT" sz="2800" b="1" dirty="0">
                <a:solidFill>
                  <a:srgbClr val="FF0000"/>
                </a:solidFill>
                <a:effectLst>
                  <a:outerShdw blurRad="38100" dist="38100" dir="2700000" algn="tl">
                    <a:srgbClr val="000000">
                      <a:alpha val="43137"/>
                    </a:srgbClr>
                  </a:outerShdw>
                </a:effectLst>
                <a:latin typeface="Arial" pitchFamily="34" charset="0"/>
                <a:cs typeface="Arial" pitchFamily="34" charset="0"/>
              </a:rPr>
              <a:t>Come </a:t>
            </a:r>
            <a:r>
              <a:rPr lang="it-IT" sz="28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impattano i progressi della genomica in </a:t>
            </a:r>
            <a:r>
              <a:rPr lang="it-IT" sz="2800" b="1" dirty="0">
                <a:solidFill>
                  <a:srgbClr val="FF0000"/>
                </a:solidFill>
                <a:effectLst>
                  <a:outerShdw blurRad="38100" dist="38100" dir="2700000" algn="tl">
                    <a:srgbClr val="000000">
                      <a:alpha val="43137"/>
                    </a:srgbClr>
                  </a:outerShdw>
                </a:effectLst>
                <a:latin typeface="Arial" pitchFamily="34" charset="0"/>
                <a:cs typeface="Arial" pitchFamily="34" charset="0"/>
              </a:rPr>
              <a:t>ambito </a:t>
            </a:r>
            <a:r>
              <a:rPr lang="it-IT" sz="2800" b="1" dirty="0" err="1">
                <a:solidFill>
                  <a:srgbClr val="FF0000"/>
                </a:solidFill>
                <a:effectLst>
                  <a:outerShdw blurRad="38100" dist="38100" dir="2700000" algn="tl">
                    <a:srgbClr val="000000">
                      <a:alpha val="43137"/>
                    </a:srgbClr>
                  </a:outerShdw>
                </a:effectLst>
                <a:latin typeface="Arial" pitchFamily="34" charset="0"/>
                <a:cs typeface="Arial" pitchFamily="34" charset="0"/>
              </a:rPr>
              <a:t>endocrino-metabolico</a:t>
            </a:r>
            <a:r>
              <a:rPr lang="it-IT" sz="2800" b="1" dirty="0">
                <a:solidFill>
                  <a:srgbClr val="FF0000"/>
                </a:solidFill>
                <a:effectLst>
                  <a:outerShdw blurRad="38100" dist="38100" dir="2700000" algn="tl">
                    <a:srgbClr val="000000">
                      <a:alpha val="43137"/>
                    </a:srgbClr>
                  </a:outerShdw>
                </a:effectLst>
                <a:latin typeface="Arial" pitchFamily="34" charset="0"/>
                <a:cs typeface="Arial" pitchFamily="34" charset="0"/>
              </a:rPr>
              <a:t>?</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txBox="1">
            <a:spLocks/>
          </p:cNvSpPr>
          <p:nvPr/>
        </p:nvSpPr>
        <p:spPr>
          <a:xfrm>
            <a:off x="681038" y="116632"/>
            <a:ext cx="7772400" cy="936104"/>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2800" b="1" i="0"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Arial" pitchFamily="34" charset="0"/>
                <a:ea typeface="+mj-ea"/>
                <a:cs typeface="Arial" pitchFamily="34" charset="0"/>
              </a:rPr>
              <a:t>Effetti metabolici del GH</a:t>
            </a:r>
          </a:p>
        </p:txBody>
      </p:sp>
      <p:sp>
        <p:nvSpPr>
          <p:cNvPr id="28673"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pic>
        <p:nvPicPr>
          <p:cNvPr id="17" name="Picture 3" descr="nrd2359-f2"/>
          <p:cNvPicPr>
            <a:picLocks noChangeAspect="1" noChangeArrowheads="1"/>
          </p:cNvPicPr>
          <p:nvPr/>
        </p:nvPicPr>
        <p:blipFill>
          <a:blip r:embed="rId2" cstate="print"/>
          <a:srcRect b="6273"/>
          <a:stretch>
            <a:fillRect/>
          </a:stretch>
        </p:blipFill>
        <p:spPr bwMode="auto">
          <a:xfrm>
            <a:off x="1228725" y="1119188"/>
            <a:ext cx="6654800" cy="5622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txBox="1">
            <a:spLocks/>
          </p:cNvSpPr>
          <p:nvPr/>
        </p:nvSpPr>
        <p:spPr>
          <a:xfrm>
            <a:off x="681038" y="116632"/>
            <a:ext cx="7772400" cy="936104"/>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2800" b="1" i="0"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Arial" pitchFamily="34" charset="0"/>
                <a:ea typeface="+mj-ea"/>
                <a:cs typeface="Arial" pitchFamily="34" charset="0"/>
              </a:rPr>
              <a:t>Sindromi da deficienza di</a:t>
            </a:r>
            <a:r>
              <a:rPr kumimoji="0" lang="it-IT" sz="2800" b="1" i="0" u="none" strike="noStrike" kern="1200" cap="none" spc="0" normalizeH="0" noProof="0" dirty="0" smtClean="0">
                <a:ln>
                  <a:noFill/>
                </a:ln>
                <a:solidFill>
                  <a:srgbClr val="FF0000"/>
                </a:solidFill>
                <a:effectLst>
                  <a:outerShdw blurRad="38100" dist="38100" dir="2700000" algn="tl">
                    <a:srgbClr val="000000">
                      <a:alpha val="43137"/>
                    </a:srgbClr>
                  </a:outerShdw>
                </a:effectLst>
                <a:uLnTx/>
                <a:uFillTx/>
                <a:latin typeface="Arial" pitchFamily="34" charset="0"/>
                <a:ea typeface="+mj-ea"/>
                <a:cs typeface="Arial" pitchFamily="34" charset="0"/>
              </a:rPr>
              <a:t> GH/IGF1 congenite</a:t>
            </a:r>
            <a:endParaRPr kumimoji="0" lang="it-IT" sz="2800" b="1" i="0"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Arial" pitchFamily="34" charset="0"/>
              <a:ea typeface="+mj-ea"/>
              <a:cs typeface="Arial" pitchFamily="34" charset="0"/>
            </a:endParaRPr>
          </a:p>
        </p:txBody>
      </p:sp>
      <p:sp>
        <p:nvSpPr>
          <p:cNvPr id="28673"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pic>
        <p:nvPicPr>
          <p:cNvPr id="28674" name="Picture 2"/>
          <p:cNvPicPr>
            <a:picLocks noChangeAspect="1" noChangeArrowheads="1"/>
          </p:cNvPicPr>
          <p:nvPr/>
        </p:nvPicPr>
        <p:blipFill>
          <a:blip r:embed="rId2" cstate="print"/>
          <a:srcRect l="27155" t="42165" r="41035" b="12690"/>
          <a:stretch>
            <a:fillRect/>
          </a:stretch>
        </p:blipFill>
        <p:spPr bwMode="auto">
          <a:xfrm>
            <a:off x="1619672" y="1196752"/>
            <a:ext cx="5904656" cy="5237437"/>
          </a:xfrm>
          <a:prstGeom prst="rect">
            <a:avLst/>
          </a:prstGeom>
          <a:noFill/>
          <a:ln w="9525">
            <a:noFill/>
            <a:miter lim="800000"/>
            <a:headEnd/>
            <a:tailEnd/>
          </a:ln>
        </p:spPr>
      </p:pic>
      <p:sp>
        <p:nvSpPr>
          <p:cNvPr id="5" name="Rettangolo 4"/>
          <p:cNvSpPr/>
          <p:nvPr/>
        </p:nvSpPr>
        <p:spPr>
          <a:xfrm>
            <a:off x="5498223" y="1412776"/>
            <a:ext cx="1323995" cy="86409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Rettangolo 5"/>
          <p:cNvSpPr/>
          <p:nvPr/>
        </p:nvSpPr>
        <p:spPr>
          <a:xfrm>
            <a:off x="5309304" y="2817016"/>
            <a:ext cx="1528817" cy="24817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Rettangolo 6"/>
          <p:cNvSpPr/>
          <p:nvPr/>
        </p:nvSpPr>
        <p:spPr>
          <a:xfrm>
            <a:off x="5311232" y="3167648"/>
            <a:ext cx="1129325" cy="46372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Rettangolo 7"/>
          <p:cNvSpPr/>
          <p:nvPr/>
        </p:nvSpPr>
        <p:spPr>
          <a:xfrm>
            <a:off x="2663688" y="3864469"/>
            <a:ext cx="795130" cy="46372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Rettangolo 8"/>
          <p:cNvSpPr/>
          <p:nvPr/>
        </p:nvSpPr>
        <p:spPr>
          <a:xfrm>
            <a:off x="1884459" y="4659598"/>
            <a:ext cx="842838" cy="154467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Rettangolo 9"/>
          <p:cNvSpPr/>
          <p:nvPr/>
        </p:nvSpPr>
        <p:spPr>
          <a:xfrm>
            <a:off x="5144495" y="5526291"/>
            <a:ext cx="818984" cy="46372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20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20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2000"/>
                                        <p:tgtEl>
                                          <p:spTgt spid="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2000"/>
                                        <p:tgtEl>
                                          <p:spTgt spid="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txBox="1">
            <a:spLocks/>
          </p:cNvSpPr>
          <p:nvPr/>
        </p:nvSpPr>
        <p:spPr>
          <a:xfrm>
            <a:off x="685800" y="116632"/>
            <a:ext cx="7772400" cy="936104"/>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2800" b="1" i="0"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Arial" pitchFamily="34" charset="0"/>
                <a:ea typeface="+mj-ea"/>
                <a:cs typeface="Arial" pitchFamily="34" charset="0"/>
              </a:rPr>
              <a:t>Deficit isolato dell’ormone della crescita</a:t>
            </a:r>
          </a:p>
        </p:txBody>
      </p:sp>
      <p:pic>
        <p:nvPicPr>
          <p:cNvPr id="31746" name="Picture 2" descr="http://5minuteconsult.com/loadMedia.ashx?bookname=idams&amp;filename=F1793-042-002.jpg"/>
          <p:cNvPicPr>
            <a:picLocks noChangeAspect="1" noChangeArrowheads="1"/>
          </p:cNvPicPr>
          <p:nvPr/>
        </p:nvPicPr>
        <p:blipFill>
          <a:blip r:embed="rId2" cstate="print"/>
          <a:srcRect/>
          <a:stretch>
            <a:fillRect/>
          </a:stretch>
        </p:blipFill>
        <p:spPr bwMode="auto">
          <a:xfrm>
            <a:off x="3638872" y="1029208"/>
            <a:ext cx="5181600" cy="5362576"/>
          </a:xfrm>
          <a:prstGeom prst="rect">
            <a:avLst/>
          </a:prstGeom>
          <a:noFill/>
        </p:spPr>
      </p:pic>
      <p:sp>
        <p:nvSpPr>
          <p:cNvPr id="5" name="CasellaDiTesto 4"/>
          <p:cNvSpPr txBox="1"/>
          <p:nvPr/>
        </p:nvSpPr>
        <p:spPr>
          <a:xfrm>
            <a:off x="179512" y="965041"/>
            <a:ext cx="3528082" cy="5632311"/>
          </a:xfrm>
          <a:prstGeom prst="rect">
            <a:avLst/>
          </a:prstGeom>
          <a:noFill/>
        </p:spPr>
        <p:txBody>
          <a:bodyPr wrap="none" rtlCol="0">
            <a:spAutoFit/>
          </a:bodyPr>
          <a:lstStyle/>
          <a:p>
            <a:r>
              <a:rPr lang="it-IT" sz="2400" b="1" dirty="0" smtClean="0">
                <a:solidFill>
                  <a:srgbClr val="0070C0"/>
                </a:solidFill>
                <a:latin typeface="Arial" pitchFamily="34" charset="0"/>
                <a:cs typeface="Arial" pitchFamily="34" charset="0"/>
              </a:rPr>
              <a:t>Prevalenza</a:t>
            </a:r>
            <a:r>
              <a:rPr lang="it-IT" sz="2400" dirty="0" smtClean="0">
                <a:solidFill>
                  <a:srgbClr val="0070C0"/>
                </a:solidFill>
                <a:latin typeface="Arial" pitchFamily="34" charset="0"/>
                <a:cs typeface="Arial" pitchFamily="34" charset="0"/>
              </a:rPr>
              <a:t>:</a:t>
            </a:r>
          </a:p>
          <a:p>
            <a:r>
              <a:rPr lang="it-IT" sz="2400" dirty="0" smtClean="0">
                <a:latin typeface="Arial" pitchFamily="34" charset="0"/>
                <a:cs typeface="Arial" pitchFamily="34" charset="0"/>
              </a:rPr>
              <a:t>1 caso ogni 3.480-</a:t>
            </a:r>
          </a:p>
          <a:p>
            <a:r>
              <a:rPr lang="it-IT" sz="2400" dirty="0" smtClean="0">
                <a:latin typeface="Arial" pitchFamily="34" charset="0"/>
                <a:cs typeface="Arial" pitchFamily="34" charset="0"/>
              </a:rPr>
              <a:t>10.000 nuovi nati</a:t>
            </a:r>
          </a:p>
          <a:p>
            <a:endParaRPr lang="it-IT" sz="2400" dirty="0" smtClean="0">
              <a:latin typeface="Arial" pitchFamily="34" charset="0"/>
              <a:cs typeface="Arial" pitchFamily="34" charset="0"/>
            </a:endParaRPr>
          </a:p>
          <a:p>
            <a:r>
              <a:rPr lang="it-IT" sz="2400" b="1" dirty="0" smtClean="0">
                <a:solidFill>
                  <a:srgbClr val="0070C0"/>
                </a:solidFill>
                <a:latin typeface="Arial" pitchFamily="34" charset="0"/>
                <a:cs typeface="Arial" pitchFamily="34" charset="0"/>
              </a:rPr>
              <a:t>Clinica</a:t>
            </a:r>
            <a:r>
              <a:rPr lang="it-IT" sz="2400" dirty="0" smtClean="0">
                <a:solidFill>
                  <a:srgbClr val="0070C0"/>
                </a:solidFill>
                <a:latin typeface="Arial" pitchFamily="34" charset="0"/>
                <a:cs typeface="Arial" pitchFamily="34" charset="0"/>
              </a:rPr>
              <a:t>:</a:t>
            </a:r>
          </a:p>
          <a:p>
            <a:r>
              <a:rPr lang="it-IT" sz="2400" dirty="0" smtClean="0">
                <a:latin typeface="Arial" pitchFamily="34" charset="0"/>
                <a:cs typeface="Arial" pitchFamily="34" charset="0"/>
              </a:rPr>
              <a:t>Nanismo armonico </a:t>
            </a:r>
          </a:p>
          <a:p>
            <a:r>
              <a:rPr lang="it-IT" sz="2400" dirty="0" smtClean="0">
                <a:latin typeface="Arial" pitchFamily="34" charset="0"/>
                <a:cs typeface="Arial" pitchFamily="34" charset="0"/>
              </a:rPr>
              <a:t>Ipotrofia muscolare</a:t>
            </a:r>
          </a:p>
          <a:p>
            <a:r>
              <a:rPr lang="it-IT" sz="2400" dirty="0" err="1" smtClean="0">
                <a:latin typeface="Arial" pitchFamily="34" charset="0"/>
                <a:cs typeface="Arial" pitchFamily="34" charset="0"/>
              </a:rPr>
              <a:t>Microsplancnia</a:t>
            </a:r>
            <a:endParaRPr lang="it-IT" sz="2400" dirty="0" smtClean="0">
              <a:latin typeface="Arial" pitchFamily="34" charset="0"/>
              <a:cs typeface="Arial" pitchFamily="34" charset="0"/>
            </a:endParaRPr>
          </a:p>
          <a:p>
            <a:r>
              <a:rPr lang="it-IT" sz="2400" dirty="0" err="1" smtClean="0">
                <a:latin typeface="Arial" pitchFamily="34" charset="0"/>
                <a:cs typeface="Arial" pitchFamily="34" charset="0"/>
              </a:rPr>
              <a:t>Micropene</a:t>
            </a:r>
            <a:endParaRPr lang="it-IT" sz="2400" dirty="0" smtClean="0">
              <a:latin typeface="Arial" pitchFamily="34" charset="0"/>
              <a:cs typeface="Arial" pitchFamily="34" charset="0"/>
            </a:endParaRPr>
          </a:p>
          <a:p>
            <a:r>
              <a:rPr lang="it-IT" sz="2400" dirty="0" smtClean="0">
                <a:latin typeface="Arial" pitchFamily="34" charset="0"/>
                <a:cs typeface="Arial" pitchFamily="34" charset="0"/>
              </a:rPr>
              <a:t>Tendenza all’ipoglicemia</a:t>
            </a:r>
          </a:p>
          <a:p>
            <a:endParaRPr lang="it-IT" sz="2400" dirty="0" smtClean="0">
              <a:latin typeface="Arial" pitchFamily="34" charset="0"/>
              <a:cs typeface="Arial" pitchFamily="34" charset="0"/>
            </a:endParaRPr>
          </a:p>
          <a:p>
            <a:r>
              <a:rPr lang="it-IT" sz="2400" b="1" dirty="0" smtClean="0">
                <a:solidFill>
                  <a:srgbClr val="0070C0"/>
                </a:solidFill>
                <a:latin typeface="Arial" pitchFamily="34" charset="0"/>
                <a:cs typeface="Arial" pitchFamily="34" charset="0"/>
              </a:rPr>
              <a:t>Quadro </a:t>
            </a:r>
            <a:r>
              <a:rPr lang="it-IT" sz="2400" b="1" dirty="0" err="1" smtClean="0">
                <a:solidFill>
                  <a:srgbClr val="0070C0"/>
                </a:solidFill>
                <a:latin typeface="Arial" pitchFamily="34" charset="0"/>
                <a:cs typeface="Arial" pitchFamily="34" charset="0"/>
              </a:rPr>
              <a:t>bioumorale</a:t>
            </a:r>
            <a:r>
              <a:rPr lang="it-IT" sz="2400" dirty="0" smtClean="0">
                <a:solidFill>
                  <a:srgbClr val="0070C0"/>
                </a:solidFill>
                <a:latin typeface="Arial" pitchFamily="34" charset="0"/>
                <a:cs typeface="Arial" pitchFamily="34" charset="0"/>
              </a:rPr>
              <a:t>:</a:t>
            </a:r>
          </a:p>
          <a:p>
            <a:r>
              <a:rPr lang="it-IT" sz="2400" dirty="0" smtClean="0">
                <a:latin typeface="Arial" pitchFamily="34" charset="0"/>
                <a:cs typeface="Arial" pitchFamily="34" charset="0"/>
              </a:rPr>
              <a:t>GH basso (raramente</a:t>
            </a:r>
          </a:p>
          <a:p>
            <a:r>
              <a:rPr lang="it-IT" sz="2400" dirty="0" smtClean="0">
                <a:latin typeface="Arial" pitchFamily="34" charset="0"/>
                <a:cs typeface="Arial" pitchFamily="34" charset="0"/>
              </a:rPr>
              <a:t>normale/elevato), IGF1</a:t>
            </a:r>
          </a:p>
          <a:p>
            <a:r>
              <a:rPr lang="it-IT" sz="2400" dirty="0" smtClean="0">
                <a:latin typeface="Arial" pitchFamily="34" charset="0"/>
                <a:cs typeface="Arial" pitchFamily="34" charset="0"/>
              </a:rPr>
              <a:t>basso</a:t>
            </a:r>
            <a:endParaRPr lang="it-IT" sz="2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txBox="1">
            <a:spLocks/>
          </p:cNvSpPr>
          <p:nvPr/>
        </p:nvSpPr>
        <p:spPr>
          <a:xfrm>
            <a:off x="685800" y="116632"/>
            <a:ext cx="7772400" cy="936104"/>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2800" b="1" i="0"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Arial" pitchFamily="34" charset="0"/>
                <a:ea typeface="+mj-ea"/>
                <a:cs typeface="Arial" pitchFamily="34" charset="0"/>
              </a:rPr>
              <a:t>Curva di crescita nel deficit isolato di GH</a:t>
            </a:r>
          </a:p>
        </p:txBody>
      </p:sp>
      <p:pic>
        <p:nvPicPr>
          <p:cNvPr id="3" name="Immagine 2" descr="Schermata 2015-03-02 alle 22.37.55.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047238" y="764704"/>
            <a:ext cx="5040000" cy="5995862"/>
          </a:xfrm>
          <a:prstGeom prst="rect">
            <a:avLst/>
          </a:prstGeom>
        </p:spPr>
      </p:pic>
    </p:spTree>
    <p:extLst>
      <p:ext uri="{BB962C8B-B14F-4D97-AF65-F5344CB8AC3E}">
        <p14:creationId xmlns:p14="http://schemas.microsoft.com/office/powerpoint/2010/main" xmlns="" val="353491415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txBox="1">
            <a:spLocks/>
          </p:cNvSpPr>
          <p:nvPr/>
        </p:nvSpPr>
        <p:spPr>
          <a:xfrm>
            <a:off x="685800" y="116632"/>
            <a:ext cx="7772400" cy="936104"/>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2800" b="1" i="0"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Arial" pitchFamily="34" charset="0"/>
                <a:ea typeface="+mj-ea"/>
                <a:cs typeface="Arial" pitchFamily="34" charset="0"/>
              </a:rPr>
              <a:t>Deficit isolato dell’ormone della crescita</a:t>
            </a:r>
          </a:p>
        </p:txBody>
      </p:sp>
      <p:pic>
        <p:nvPicPr>
          <p:cNvPr id="38914" name="Picture 2" descr="http://www.nature.com/nrc/journal/v2/n11/images/nrc926-f2.jpg">
            <a:hlinkClick r:id="rId2"/>
          </p:cNvPr>
          <p:cNvPicPr>
            <a:picLocks noChangeAspect="1" noChangeArrowheads="1"/>
          </p:cNvPicPr>
          <p:nvPr/>
        </p:nvPicPr>
        <p:blipFill>
          <a:blip r:embed="rId3" cstate="print"/>
          <a:srcRect/>
          <a:stretch>
            <a:fillRect/>
          </a:stretch>
        </p:blipFill>
        <p:spPr bwMode="auto">
          <a:xfrm>
            <a:off x="642624" y="1489472"/>
            <a:ext cx="7848872" cy="4787813"/>
          </a:xfrm>
          <a:prstGeom prst="rect">
            <a:avLst/>
          </a:prstGeom>
          <a:noFill/>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txBox="1">
            <a:spLocks/>
          </p:cNvSpPr>
          <p:nvPr/>
        </p:nvSpPr>
        <p:spPr>
          <a:xfrm>
            <a:off x="685800" y="116632"/>
            <a:ext cx="7772400" cy="936104"/>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2800" b="1" i="0"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Arial" pitchFamily="34" charset="0"/>
                <a:ea typeface="+mj-ea"/>
                <a:cs typeface="Arial" pitchFamily="34" charset="0"/>
              </a:rPr>
              <a:t>Geni coinvolti nel deficit isolato dell’ormone della crescita</a:t>
            </a:r>
          </a:p>
        </p:txBody>
      </p:sp>
      <p:sp>
        <p:nvSpPr>
          <p:cNvPr id="3" name="Segnaposto contenuto 2"/>
          <p:cNvSpPr txBox="1">
            <a:spLocks/>
          </p:cNvSpPr>
          <p:nvPr/>
        </p:nvSpPr>
        <p:spPr>
          <a:xfrm>
            <a:off x="457200" y="1196752"/>
            <a:ext cx="8229600" cy="3949899"/>
          </a:xfrm>
          <a:prstGeom prst="rect">
            <a:avLst/>
          </a:prstGeom>
        </p:spPr>
        <p:txBody>
          <a:bodyPr>
            <a:noAutofit/>
          </a:bodyPr>
          <a:lstStyle/>
          <a:p>
            <a:pPr marL="342900" marR="0" lvl="0" indent="-342900" algn="l" defTabSz="914400" rtl="0" eaLnBrk="1" fontAlgn="auto" latinLnBrk="0" hangingPunct="1">
              <a:lnSpc>
                <a:spcPct val="150000"/>
              </a:lnSpc>
              <a:spcBef>
                <a:spcPct val="20000"/>
              </a:spcBef>
              <a:spcAft>
                <a:spcPts val="0"/>
              </a:spcAft>
              <a:buClrTx/>
              <a:buSzTx/>
              <a:tabLst/>
              <a:defRPr/>
            </a:pPr>
            <a:r>
              <a:rPr lang="it-IT" sz="2400" b="1" i="1" dirty="0" smtClean="0">
                <a:latin typeface="Arial" pitchFamily="34" charset="0"/>
                <a:cs typeface="Arial" pitchFamily="34" charset="0"/>
              </a:rPr>
              <a:t>GH1</a:t>
            </a:r>
          </a:p>
          <a:p>
            <a:pPr marL="342900" marR="0" lvl="0" indent="-342900" algn="l" defTabSz="914400" rtl="0" eaLnBrk="1" fontAlgn="auto" latinLnBrk="0" hangingPunct="1">
              <a:lnSpc>
                <a:spcPct val="150000"/>
              </a:lnSpc>
              <a:spcBef>
                <a:spcPct val="20000"/>
              </a:spcBef>
              <a:spcAft>
                <a:spcPts val="0"/>
              </a:spcAft>
              <a:buClrTx/>
              <a:buSzTx/>
              <a:buFont typeface="Arial" pitchFamily="34" charset="0"/>
              <a:buChar char="•"/>
              <a:tabLst/>
              <a:defRPr/>
            </a:pPr>
            <a:r>
              <a:rPr lang="it-IT" sz="2400" dirty="0" smtClean="0">
                <a:latin typeface="Arial" pitchFamily="34" charset="0"/>
                <a:cs typeface="Arial" pitchFamily="34" charset="0"/>
              </a:rPr>
              <a:t>Il gene è localizzato sul </a:t>
            </a:r>
            <a:r>
              <a:rPr lang="it-IT" sz="2400" b="1" dirty="0" smtClean="0">
                <a:solidFill>
                  <a:srgbClr val="0070C0"/>
                </a:solidFill>
                <a:latin typeface="Arial" pitchFamily="34" charset="0"/>
                <a:cs typeface="Arial" pitchFamily="34" charset="0"/>
              </a:rPr>
              <a:t>cromosoma 17q23 </a:t>
            </a:r>
            <a:r>
              <a:rPr lang="it-IT" sz="2400" dirty="0" smtClean="0">
                <a:latin typeface="Arial" pitchFamily="34" charset="0"/>
                <a:cs typeface="Arial" pitchFamily="34" charset="0"/>
              </a:rPr>
              <a:t>e codifica </a:t>
            </a:r>
            <a:r>
              <a:rPr lang="it-IT" sz="2400" b="1" dirty="0" smtClean="0">
                <a:solidFill>
                  <a:srgbClr val="0070C0"/>
                </a:solidFill>
                <a:latin typeface="Arial" pitchFamily="34" charset="0"/>
                <a:cs typeface="Arial" pitchFamily="34" charset="0"/>
              </a:rPr>
              <a:t>2</a:t>
            </a:r>
            <a:r>
              <a:rPr lang="it-IT" sz="2400" dirty="0" smtClean="0">
                <a:solidFill>
                  <a:srgbClr val="0070C0"/>
                </a:solidFill>
                <a:latin typeface="Arial" pitchFamily="34" charset="0"/>
                <a:cs typeface="Arial" pitchFamily="34" charset="0"/>
              </a:rPr>
              <a:t> </a:t>
            </a:r>
            <a:r>
              <a:rPr lang="it-IT" sz="2400" b="1" dirty="0" smtClean="0">
                <a:solidFill>
                  <a:srgbClr val="0070C0"/>
                </a:solidFill>
                <a:latin typeface="Arial" pitchFamily="34" charset="0"/>
                <a:cs typeface="Arial" pitchFamily="34" charset="0"/>
              </a:rPr>
              <a:t>proteine di 20- e 22-kd</a:t>
            </a:r>
            <a:r>
              <a:rPr lang="it-IT" sz="2400" b="1" dirty="0" smtClean="0">
                <a:latin typeface="Arial" pitchFamily="34" charset="0"/>
                <a:cs typeface="Arial" pitchFamily="34" charset="0"/>
              </a:rPr>
              <a:t> </a:t>
            </a:r>
            <a:r>
              <a:rPr lang="it-IT" sz="2400" dirty="0" smtClean="0">
                <a:latin typeface="Arial" pitchFamily="34" charset="0"/>
                <a:cs typeface="Arial" pitchFamily="34" charset="0"/>
              </a:rPr>
              <a:t>con attività biologica sulla crescita equivalenti </a:t>
            </a:r>
            <a:endParaRPr lang="it-IT" sz="2400" b="1" dirty="0" smtClean="0">
              <a:latin typeface="Arial" pitchFamily="34" charset="0"/>
              <a:cs typeface="Arial" pitchFamily="34" charset="0"/>
            </a:endParaRPr>
          </a:p>
          <a:p>
            <a:pPr marL="342900" indent="-342900">
              <a:lnSpc>
                <a:spcPct val="150000"/>
              </a:lnSpc>
              <a:spcBef>
                <a:spcPct val="20000"/>
              </a:spcBef>
              <a:defRPr/>
            </a:pPr>
            <a:r>
              <a:rPr lang="it-IT" sz="2400" b="1" i="1" dirty="0" smtClean="0">
                <a:latin typeface="Arial" pitchFamily="34" charset="0"/>
                <a:cs typeface="Arial" pitchFamily="34" charset="0"/>
              </a:rPr>
              <a:t>GHRHR</a:t>
            </a:r>
          </a:p>
          <a:p>
            <a:pPr marL="342900" lvl="0" indent="-342900">
              <a:lnSpc>
                <a:spcPct val="150000"/>
              </a:lnSpc>
              <a:spcBef>
                <a:spcPct val="20000"/>
              </a:spcBef>
              <a:buFont typeface="Arial" pitchFamily="34" charset="0"/>
              <a:buChar char="•"/>
              <a:defRPr/>
            </a:pPr>
            <a:r>
              <a:rPr lang="it-IT" sz="2400" dirty="0" smtClean="0">
                <a:latin typeface="Arial" pitchFamily="34" charset="0"/>
                <a:cs typeface="Arial" pitchFamily="34" charset="0"/>
              </a:rPr>
              <a:t>Il gene è localizzato sul </a:t>
            </a:r>
            <a:r>
              <a:rPr lang="it-IT" sz="2400" b="1" dirty="0" smtClean="0">
                <a:solidFill>
                  <a:srgbClr val="0070C0"/>
                </a:solidFill>
                <a:latin typeface="Arial" pitchFamily="34" charset="0"/>
                <a:cs typeface="Arial" pitchFamily="34" charset="0"/>
              </a:rPr>
              <a:t>cromosoma 7p14 </a:t>
            </a:r>
            <a:r>
              <a:rPr lang="it-IT" sz="2400" dirty="0" smtClean="0">
                <a:latin typeface="Arial" pitchFamily="34" charset="0"/>
                <a:cs typeface="Arial" pitchFamily="34" charset="0"/>
              </a:rPr>
              <a:t>e codifica </a:t>
            </a:r>
            <a:r>
              <a:rPr lang="it-IT" sz="2400" b="1" dirty="0" smtClean="0">
                <a:solidFill>
                  <a:srgbClr val="0070C0"/>
                </a:solidFill>
                <a:latin typeface="Arial" pitchFamily="34" charset="0"/>
                <a:cs typeface="Arial" pitchFamily="34" charset="0"/>
              </a:rPr>
              <a:t>una</a:t>
            </a:r>
            <a:r>
              <a:rPr lang="it-IT" sz="2400" dirty="0" smtClean="0">
                <a:solidFill>
                  <a:srgbClr val="0070C0"/>
                </a:solidFill>
                <a:latin typeface="Arial" pitchFamily="34" charset="0"/>
                <a:cs typeface="Arial" pitchFamily="34" charset="0"/>
              </a:rPr>
              <a:t> </a:t>
            </a:r>
            <a:r>
              <a:rPr lang="it-IT" sz="2400" b="1" dirty="0" smtClean="0">
                <a:solidFill>
                  <a:srgbClr val="0070C0"/>
                </a:solidFill>
                <a:latin typeface="Arial" pitchFamily="34" charset="0"/>
                <a:cs typeface="Arial" pitchFamily="34" charset="0"/>
              </a:rPr>
              <a:t>proteina di 15-kd </a:t>
            </a:r>
            <a:r>
              <a:rPr lang="it-IT" sz="2400" dirty="0" smtClean="0">
                <a:latin typeface="Arial" pitchFamily="34" charset="0"/>
                <a:cs typeface="Arial" pitchFamily="34" charset="0"/>
              </a:rPr>
              <a:t>con funzione di recettore accoppiato alle proteine G per il GHRH espresso sulla membrana delle cellule somatotrope</a:t>
            </a:r>
            <a:endParaRPr lang="it-IT" sz="2400" b="1" dirty="0" smtClean="0">
              <a:latin typeface="Arial" pitchFamily="34" charset="0"/>
              <a:cs typeface="Arial" pitchFamily="34" charset="0"/>
            </a:endParaRPr>
          </a:p>
          <a:p>
            <a:pPr marL="342900" marR="0" lvl="0" indent="-342900" algn="l" defTabSz="914400" rtl="0" eaLnBrk="1" fontAlgn="auto" latinLnBrk="0" hangingPunct="1">
              <a:lnSpc>
                <a:spcPct val="150000"/>
              </a:lnSpc>
              <a:spcBef>
                <a:spcPct val="20000"/>
              </a:spcBef>
              <a:spcAft>
                <a:spcPts val="0"/>
              </a:spcAft>
              <a:buClrTx/>
              <a:buSzTx/>
              <a:buFont typeface="Arial" pitchFamily="34" charset="0"/>
              <a:buNone/>
              <a:tabLst/>
              <a:defRPr/>
            </a:pPr>
            <a:r>
              <a:rPr kumimoji="0" lang="it-IT" sz="2400" i="0" u="none" strike="noStrike" kern="1200" cap="none" spc="0" normalizeH="0" baseline="0" noProof="0" dirty="0" smtClean="0">
                <a:ln>
                  <a:noFill/>
                </a:ln>
                <a:solidFill>
                  <a:schemeClr val="tx1"/>
                </a:solidFill>
                <a:effectLst/>
                <a:uLnTx/>
                <a:uFillTx/>
                <a:latin typeface="Arial" pitchFamily="34" charset="0"/>
                <a:cs typeface="Arial" pitchFamily="34" charset="0"/>
              </a:rPr>
              <a:t>	</a:t>
            </a:r>
          </a:p>
          <a:p>
            <a:pPr marL="342900" marR="0" lvl="0" indent="-342900" algn="l" defTabSz="914400" rtl="0" eaLnBrk="1" fontAlgn="auto" latinLnBrk="0" hangingPunct="1">
              <a:lnSpc>
                <a:spcPct val="150000"/>
              </a:lnSpc>
              <a:spcBef>
                <a:spcPct val="20000"/>
              </a:spcBef>
              <a:spcAft>
                <a:spcPts val="0"/>
              </a:spcAft>
              <a:buClrTx/>
              <a:buSzTx/>
              <a:buFont typeface="Arial" pitchFamily="34" charset="0"/>
              <a:buChar char="•"/>
              <a:tabLst/>
              <a:defRPr/>
            </a:pPr>
            <a:endParaRPr kumimoji="0" lang="it-IT" sz="2400" i="0" u="none" strike="noStrike" kern="1200" cap="none" spc="0" normalizeH="0" baseline="0" noProof="0" dirty="0" smtClean="0">
              <a:ln>
                <a:noFill/>
              </a:ln>
              <a:solidFill>
                <a:schemeClr val="tx1"/>
              </a:solidFill>
              <a:effectLst/>
              <a:uLnTx/>
              <a:uFillTx/>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txBox="1">
            <a:spLocks/>
          </p:cNvSpPr>
          <p:nvPr/>
        </p:nvSpPr>
        <p:spPr>
          <a:xfrm>
            <a:off x="685800" y="116632"/>
            <a:ext cx="7772400" cy="936104"/>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2800" b="1" i="0"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Arial" pitchFamily="34" charset="0"/>
                <a:ea typeface="+mj-ea"/>
                <a:cs typeface="Arial" pitchFamily="34" charset="0"/>
              </a:rPr>
              <a:t>Forme di deficit isolato dell’ormone della crescita</a:t>
            </a:r>
            <a:endParaRPr kumimoji="0" lang="it-IT" sz="2800" b="1" i="1"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Arial" pitchFamily="34" charset="0"/>
              <a:ea typeface="+mj-ea"/>
              <a:cs typeface="Arial" pitchFamily="34" charset="0"/>
            </a:endParaRPr>
          </a:p>
        </p:txBody>
      </p:sp>
      <p:sp>
        <p:nvSpPr>
          <p:cNvPr id="3" name="Segnaposto contenuto 2"/>
          <p:cNvSpPr txBox="1">
            <a:spLocks/>
          </p:cNvSpPr>
          <p:nvPr/>
        </p:nvSpPr>
        <p:spPr>
          <a:xfrm>
            <a:off x="457200" y="1063277"/>
            <a:ext cx="8229600" cy="4525963"/>
          </a:xfrm>
          <a:prstGeom prst="rect">
            <a:avLst/>
          </a:prstGeom>
        </p:spPr>
        <p:txBody>
          <a:bodyPr>
            <a:noAutofit/>
          </a:bodyPr>
          <a:lstStyle/>
          <a:p>
            <a:pPr marL="342900" marR="0" lvl="0" indent="-342900" algn="l" defTabSz="914400" rtl="0" eaLnBrk="1" fontAlgn="auto" latinLnBrk="0" hangingPunct="1">
              <a:spcBef>
                <a:spcPct val="20000"/>
              </a:spcBef>
              <a:spcAft>
                <a:spcPts val="0"/>
              </a:spcAft>
              <a:buClrTx/>
              <a:buSzTx/>
              <a:buFont typeface="Arial" pitchFamily="34" charset="0"/>
              <a:buChar char="•"/>
              <a:tabLst/>
              <a:defRPr/>
            </a:pPr>
            <a:r>
              <a:rPr lang="it-IT" sz="2400" dirty="0" smtClean="0">
                <a:latin typeface="Arial" pitchFamily="34" charset="0"/>
                <a:cs typeface="Arial" pitchFamily="34" charset="0"/>
              </a:rPr>
              <a:t>Tipo IA</a:t>
            </a:r>
          </a:p>
          <a:p>
            <a:pPr marL="342900" lvl="0" indent="-342900">
              <a:spcBef>
                <a:spcPct val="20000"/>
              </a:spcBef>
              <a:defRPr/>
            </a:pPr>
            <a:r>
              <a:rPr lang="it-IT" sz="2400" dirty="0" smtClean="0">
                <a:latin typeface="Arial" pitchFamily="34" charset="0"/>
                <a:cs typeface="Arial" pitchFamily="34" charset="0"/>
              </a:rPr>
              <a:t>	</a:t>
            </a:r>
            <a:r>
              <a:rPr lang="it-IT" sz="2400" b="1" dirty="0" smtClean="0">
                <a:latin typeface="Arial" pitchFamily="34" charset="0"/>
                <a:cs typeface="Arial" pitchFamily="34" charset="0"/>
              </a:rPr>
              <a:t> </a:t>
            </a:r>
            <a:r>
              <a:rPr lang="it-IT" sz="2400" b="1" dirty="0" err="1" smtClean="0">
                <a:solidFill>
                  <a:srgbClr val="0070C0"/>
                </a:solidFill>
                <a:latin typeface="Arial" pitchFamily="34" charset="0"/>
                <a:cs typeface="Arial" pitchFamily="34" charset="0"/>
              </a:rPr>
              <a:t>Delezioni</a:t>
            </a:r>
            <a:r>
              <a:rPr lang="it-IT" sz="2400" b="1" dirty="0" smtClean="0">
                <a:solidFill>
                  <a:srgbClr val="0070C0"/>
                </a:solidFill>
                <a:latin typeface="Arial" pitchFamily="34" charset="0"/>
                <a:cs typeface="Arial" pitchFamily="34" charset="0"/>
              </a:rPr>
              <a:t> estese </a:t>
            </a:r>
            <a:r>
              <a:rPr lang="it-IT" sz="2400" dirty="0" smtClean="0">
                <a:latin typeface="Arial" pitchFamily="34" charset="0"/>
                <a:cs typeface="Arial" pitchFamily="34" charset="0"/>
              </a:rPr>
              <a:t>e solo raramente </a:t>
            </a:r>
            <a:r>
              <a:rPr lang="it-IT" sz="2400" dirty="0" err="1" smtClean="0">
                <a:latin typeface="Arial" pitchFamily="34" charset="0"/>
                <a:cs typeface="Arial" pitchFamily="34" charset="0"/>
              </a:rPr>
              <a:t>microdelezioni</a:t>
            </a:r>
            <a:r>
              <a:rPr lang="it-IT" sz="2400" dirty="0" smtClean="0">
                <a:latin typeface="Arial" pitchFamily="34" charset="0"/>
                <a:cs typeface="Arial" pitchFamily="34" charset="0"/>
              </a:rPr>
              <a:t> o “mutazioni </a:t>
            </a:r>
            <a:r>
              <a:rPr lang="it-IT" sz="2400" dirty="0" err="1" smtClean="0">
                <a:latin typeface="Arial" pitchFamily="34" charset="0"/>
                <a:cs typeface="Arial" pitchFamily="34" charset="0"/>
              </a:rPr>
              <a:t>missense</a:t>
            </a:r>
            <a:r>
              <a:rPr lang="it-IT" sz="2400" dirty="0" smtClean="0">
                <a:latin typeface="Arial" pitchFamily="34" charset="0"/>
                <a:cs typeface="Arial" pitchFamily="34" charset="0"/>
              </a:rPr>
              <a:t>” del gene </a:t>
            </a:r>
            <a:r>
              <a:rPr lang="it-IT" sz="2400" i="1" dirty="0" smtClean="0">
                <a:latin typeface="Arial" pitchFamily="34" charset="0"/>
                <a:cs typeface="Arial" pitchFamily="34" charset="0"/>
              </a:rPr>
              <a:t>GH1</a:t>
            </a:r>
          </a:p>
          <a:p>
            <a:pPr marL="342900" marR="0" lvl="0" indent="-342900" algn="l" defTabSz="914400" rtl="0" eaLnBrk="1" fontAlgn="auto" latinLnBrk="0" hangingPunct="1">
              <a:spcBef>
                <a:spcPct val="20000"/>
              </a:spcBef>
              <a:spcAft>
                <a:spcPts val="0"/>
              </a:spcAft>
              <a:buClrTx/>
              <a:buSzTx/>
              <a:tabLst/>
              <a:defRPr/>
            </a:pPr>
            <a:r>
              <a:rPr lang="it-IT" sz="2400" dirty="0" smtClean="0">
                <a:latin typeface="Arial" pitchFamily="34" charset="0"/>
                <a:cs typeface="Arial" pitchFamily="34" charset="0"/>
              </a:rPr>
              <a:t>	Ereditarietà </a:t>
            </a:r>
            <a:r>
              <a:rPr lang="it-IT" sz="2400" b="1" dirty="0" err="1" smtClean="0">
                <a:solidFill>
                  <a:srgbClr val="0070C0"/>
                </a:solidFill>
                <a:latin typeface="Arial" pitchFamily="34" charset="0"/>
                <a:cs typeface="Arial" pitchFamily="34" charset="0"/>
              </a:rPr>
              <a:t>autosomica</a:t>
            </a:r>
            <a:r>
              <a:rPr lang="it-IT" sz="2400" b="1" dirty="0" smtClean="0">
                <a:solidFill>
                  <a:srgbClr val="0070C0"/>
                </a:solidFill>
                <a:latin typeface="Arial" pitchFamily="34" charset="0"/>
                <a:cs typeface="Arial" pitchFamily="34" charset="0"/>
              </a:rPr>
              <a:t> recessiva</a:t>
            </a:r>
          </a:p>
          <a:p>
            <a:pPr marL="342900" marR="0" lvl="0" indent="-342900" algn="l" defTabSz="914400" rtl="0" eaLnBrk="1" fontAlgn="auto" latinLnBrk="0" hangingPunct="1">
              <a:spcBef>
                <a:spcPct val="20000"/>
              </a:spcBef>
              <a:spcAft>
                <a:spcPts val="0"/>
              </a:spcAft>
              <a:buClrTx/>
              <a:buSzTx/>
              <a:tabLst/>
              <a:defRPr/>
            </a:pPr>
            <a:r>
              <a:rPr lang="it-IT" sz="2400" dirty="0" smtClean="0">
                <a:latin typeface="Arial" pitchFamily="34" charset="0"/>
                <a:cs typeface="Arial" pitchFamily="34" charset="0"/>
              </a:rPr>
              <a:t>	</a:t>
            </a:r>
            <a:r>
              <a:rPr lang="it-IT" sz="2400" b="1" dirty="0" smtClean="0">
                <a:solidFill>
                  <a:srgbClr val="0070C0"/>
                </a:solidFill>
                <a:latin typeface="Arial" pitchFamily="34" charset="0"/>
                <a:cs typeface="Arial" pitchFamily="34" charset="0"/>
              </a:rPr>
              <a:t>Completa assenza </a:t>
            </a:r>
            <a:r>
              <a:rPr lang="it-IT" sz="2400" dirty="0" smtClean="0">
                <a:latin typeface="Arial" pitchFamily="34" charset="0"/>
                <a:cs typeface="Arial" pitchFamily="34" charset="0"/>
              </a:rPr>
              <a:t>di sintesi o secrezione del GH</a:t>
            </a:r>
          </a:p>
          <a:p>
            <a:pPr marL="342900" marR="0" lvl="0" indent="-342900" algn="l" defTabSz="914400" rtl="0" eaLnBrk="1" fontAlgn="auto" latinLnBrk="0" hangingPunct="1">
              <a:spcBef>
                <a:spcPct val="20000"/>
              </a:spcBef>
              <a:spcAft>
                <a:spcPts val="0"/>
              </a:spcAft>
              <a:buClrTx/>
              <a:buSzTx/>
              <a:tabLst/>
              <a:defRPr/>
            </a:pPr>
            <a:r>
              <a:rPr lang="it-IT" sz="2400" dirty="0" smtClean="0">
                <a:latin typeface="Arial" pitchFamily="34" charset="0"/>
                <a:cs typeface="Arial" pitchFamily="34" charset="0"/>
              </a:rPr>
              <a:t>	</a:t>
            </a:r>
            <a:r>
              <a:rPr lang="it-IT" sz="2400" b="1" dirty="0" smtClean="0">
                <a:solidFill>
                  <a:srgbClr val="0070C0"/>
                </a:solidFill>
                <a:latin typeface="Arial" pitchFamily="34" charset="0"/>
                <a:cs typeface="Arial" pitchFamily="34" charset="0"/>
              </a:rPr>
              <a:t>Intolleranza immunologica </a:t>
            </a:r>
            <a:r>
              <a:rPr lang="it-IT" sz="2400" dirty="0" smtClean="0">
                <a:latin typeface="Arial" pitchFamily="34" charset="0"/>
                <a:cs typeface="Arial" pitchFamily="34" charset="0"/>
              </a:rPr>
              <a:t>al GH</a:t>
            </a:r>
          </a:p>
          <a:p>
            <a:pPr marL="342900" marR="0" lvl="0" indent="-342900" algn="l" defTabSz="914400" rtl="0" eaLnBrk="1" fontAlgn="auto" latinLnBrk="0" hangingPunct="1">
              <a:spcBef>
                <a:spcPct val="20000"/>
              </a:spcBef>
              <a:spcAft>
                <a:spcPts val="0"/>
              </a:spcAft>
              <a:buClrTx/>
              <a:buSzTx/>
              <a:buFont typeface="Arial" pitchFamily="34" charset="0"/>
              <a:buChar char="•"/>
              <a:tabLst/>
              <a:defRPr/>
            </a:pPr>
            <a:r>
              <a:rPr lang="it-IT" sz="2400" dirty="0" smtClean="0">
                <a:latin typeface="Arial" pitchFamily="34" charset="0"/>
                <a:cs typeface="Arial" pitchFamily="34" charset="0"/>
              </a:rPr>
              <a:t>Tipo IB</a:t>
            </a:r>
            <a:endParaRPr lang="it-IT" sz="2400" i="1" dirty="0" smtClean="0">
              <a:latin typeface="Arial" pitchFamily="34" charset="0"/>
              <a:cs typeface="Arial" pitchFamily="34" charset="0"/>
            </a:endParaRPr>
          </a:p>
          <a:p>
            <a:pPr marL="342900" lvl="0" indent="-342900">
              <a:spcBef>
                <a:spcPct val="20000"/>
              </a:spcBef>
              <a:defRPr/>
            </a:pPr>
            <a:r>
              <a:rPr lang="it-IT" sz="2400" dirty="0" smtClean="0">
                <a:latin typeface="Arial" pitchFamily="34" charset="0"/>
                <a:cs typeface="Arial" pitchFamily="34" charset="0"/>
              </a:rPr>
              <a:t>	</a:t>
            </a:r>
            <a:r>
              <a:rPr lang="it-IT" sz="2400" b="1" dirty="0" smtClean="0">
                <a:solidFill>
                  <a:srgbClr val="0070C0"/>
                </a:solidFill>
                <a:latin typeface="Arial" pitchFamily="34" charset="0"/>
                <a:cs typeface="Arial" pitchFamily="34" charset="0"/>
              </a:rPr>
              <a:t>Mutazioni “meno gravi” </a:t>
            </a:r>
            <a:r>
              <a:rPr lang="it-IT" sz="2400" dirty="0" smtClean="0">
                <a:latin typeface="Arial" pitchFamily="34" charset="0"/>
                <a:cs typeface="Arial" pitchFamily="34" charset="0"/>
              </a:rPr>
              <a:t>del gene </a:t>
            </a:r>
            <a:r>
              <a:rPr lang="it-IT" sz="2400" i="1" dirty="0" smtClean="0">
                <a:latin typeface="Arial" pitchFamily="34" charset="0"/>
                <a:cs typeface="Arial" pitchFamily="34" charset="0"/>
              </a:rPr>
              <a:t>GH1</a:t>
            </a:r>
            <a:r>
              <a:rPr lang="it-IT" sz="2400" dirty="0" smtClean="0">
                <a:latin typeface="Arial" pitchFamily="34" charset="0"/>
                <a:cs typeface="Arial" pitchFamily="34" charset="0"/>
              </a:rPr>
              <a:t> o mutazioni dei domini </a:t>
            </a:r>
            <a:r>
              <a:rPr lang="it-IT" sz="2400" dirty="0" err="1" smtClean="0">
                <a:latin typeface="Arial" pitchFamily="34" charset="0"/>
                <a:cs typeface="Arial" pitchFamily="34" charset="0"/>
              </a:rPr>
              <a:t>transmembrana</a:t>
            </a:r>
            <a:r>
              <a:rPr lang="it-IT" sz="2400" dirty="0" smtClean="0">
                <a:latin typeface="Arial" pitchFamily="34" charset="0"/>
                <a:cs typeface="Arial" pitchFamily="34" charset="0"/>
              </a:rPr>
              <a:t> e intracellulare di </a:t>
            </a:r>
            <a:r>
              <a:rPr lang="it-IT" sz="2400" b="1" i="1" dirty="0" smtClean="0">
                <a:solidFill>
                  <a:srgbClr val="0070C0"/>
                </a:solidFill>
                <a:latin typeface="Arial" pitchFamily="34" charset="0"/>
                <a:cs typeface="Arial" pitchFamily="34" charset="0"/>
              </a:rPr>
              <a:t>GHRHR</a:t>
            </a:r>
            <a:r>
              <a:rPr lang="it-IT" sz="2400" dirty="0" smtClean="0">
                <a:latin typeface="Arial" pitchFamily="34" charset="0"/>
                <a:cs typeface="Arial" pitchFamily="34" charset="0"/>
              </a:rPr>
              <a:t> (10%)</a:t>
            </a:r>
            <a:endParaRPr lang="it-IT" sz="2400" i="1" dirty="0" smtClean="0">
              <a:latin typeface="Arial" pitchFamily="34" charset="0"/>
              <a:cs typeface="Arial" pitchFamily="34" charset="0"/>
            </a:endParaRPr>
          </a:p>
          <a:p>
            <a:pPr marL="342900" lvl="0" indent="-342900">
              <a:spcBef>
                <a:spcPct val="20000"/>
              </a:spcBef>
              <a:defRPr/>
            </a:pPr>
            <a:r>
              <a:rPr lang="it-IT" sz="2400" dirty="0" smtClean="0">
                <a:latin typeface="Arial" pitchFamily="34" charset="0"/>
                <a:cs typeface="Arial" pitchFamily="34" charset="0"/>
              </a:rPr>
              <a:t>	Ereditarietà </a:t>
            </a:r>
            <a:r>
              <a:rPr lang="it-IT" sz="2400" b="1" dirty="0" err="1" smtClean="0">
                <a:solidFill>
                  <a:srgbClr val="0070C0"/>
                </a:solidFill>
                <a:latin typeface="Arial" pitchFamily="34" charset="0"/>
                <a:cs typeface="Arial" pitchFamily="34" charset="0"/>
              </a:rPr>
              <a:t>autosomica</a:t>
            </a:r>
            <a:r>
              <a:rPr lang="it-IT" sz="2400" b="1" dirty="0" smtClean="0">
                <a:solidFill>
                  <a:srgbClr val="0070C0"/>
                </a:solidFill>
                <a:latin typeface="Arial" pitchFamily="34" charset="0"/>
                <a:cs typeface="Arial" pitchFamily="34" charset="0"/>
              </a:rPr>
              <a:t> recessiva</a:t>
            </a:r>
          </a:p>
          <a:p>
            <a:pPr marL="342900" lvl="0" indent="-342900">
              <a:spcBef>
                <a:spcPct val="20000"/>
              </a:spcBef>
              <a:defRPr/>
            </a:pPr>
            <a:r>
              <a:rPr lang="it-IT" sz="2400" dirty="0" smtClean="0">
                <a:latin typeface="Arial" pitchFamily="34" charset="0"/>
                <a:cs typeface="Arial" pitchFamily="34" charset="0"/>
              </a:rPr>
              <a:t>	Sintesi e secrezione di </a:t>
            </a:r>
            <a:r>
              <a:rPr lang="it-IT" sz="2400" b="1" dirty="0" smtClean="0">
                <a:solidFill>
                  <a:srgbClr val="0070C0"/>
                </a:solidFill>
                <a:latin typeface="Arial" pitchFamily="34" charset="0"/>
                <a:cs typeface="Arial" pitchFamily="34" charset="0"/>
              </a:rPr>
              <a:t>molecole aberranti </a:t>
            </a:r>
            <a:r>
              <a:rPr lang="it-IT" sz="2400" dirty="0" smtClean="0">
                <a:latin typeface="Arial" pitchFamily="34" charset="0"/>
                <a:cs typeface="Arial" pitchFamily="34" charset="0"/>
              </a:rPr>
              <a:t>di GH in quantità ridotta</a:t>
            </a:r>
            <a:r>
              <a:rPr lang="it-IT" sz="2400" b="1" dirty="0" smtClean="0">
                <a:solidFill>
                  <a:srgbClr val="0070C0"/>
                </a:solidFill>
                <a:latin typeface="Arial" pitchFamily="34" charset="0"/>
                <a:cs typeface="Arial" pitchFamily="34" charset="0"/>
              </a:rPr>
              <a:t> </a:t>
            </a:r>
            <a:r>
              <a:rPr lang="it-IT" sz="2400" dirty="0" smtClean="0">
                <a:latin typeface="Arial" pitchFamily="34" charset="0"/>
                <a:cs typeface="Arial" pitchFamily="34" charset="0"/>
              </a:rPr>
              <a:t>o di quantità insufficienti di GH normale</a:t>
            </a:r>
          </a:p>
          <a:p>
            <a:pPr marL="342900" lvl="0" indent="-342900">
              <a:spcBef>
                <a:spcPct val="20000"/>
              </a:spcBef>
              <a:defRPr/>
            </a:pPr>
            <a:r>
              <a:rPr lang="it-IT" sz="2400" dirty="0" smtClean="0">
                <a:latin typeface="Arial" pitchFamily="34" charset="0"/>
                <a:cs typeface="Arial" pitchFamily="34" charset="0"/>
              </a:rPr>
              <a:t>	Sviluppo di </a:t>
            </a:r>
            <a:r>
              <a:rPr lang="it-IT" sz="2400" b="1" dirty="0" smtClean="0">
                <a:solidFill>
                  <a:srgbClr val="0070C0"/>
                </a:solidFill>
                <a:latin typeface="Arial" pitchFamily="34" charset="0"/>
                <a:cs typeface="Arial" pitchFamily="34" charset="0"/>
              </a:rPr>
              <a:t>tolleranza immunologica </a:t>
            </a:r>
            <a:r>
              <a:rPr lang="it-IT" sz="2400" dirty="0" smtClean="0">
                <a:latin typeface="Arial" pitchFamily="34" charset="0"/>
                <a:cs typeface="Arial" pitchFamily="34" charset="0"/>
              </a:rPr>
              <a:t>al GH</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txBox="1">
            <a:spLocks/>
          </p:cNvSpPr>
          <p:nvPr/>
        </p:nvSpPr>
        <p:spPr>
          <a:xfrm>
            <a:off x="685800" y="116632"/>
            <a:ext cx="7772400" cy="936104"/>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2800" b="1" i="0"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Arial" pitchFamily="34" charset="0"/>
                <a:ea typeface="+mj-ea"/>
                <a:cs typeface="Arial" pitchFamily="34" charset="0"/>
              </a:rPr>
              <a:t>Forme di deficit isolato dell’ormone della crescita</a:t>
            </a:r>
            <a:endParaRPr kumimoji="0" lang="it-IT" sz="2800" b="1" i="1"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Arial" pitchFamily="34" charset="0"/>
              <a:ea typeface="+mj-ea"/>
              <a:cs typeface="Arial" pitchFamily="34" charset="0"/>
            </a:endParaRPr>
          </a:p>
        </p:txBody>
      </p:sp>
      <p:sp>
        <p:nvSpPr>
          <p:cNvPr id="3" name="Segnaposto contenuto 2"/>
          <p:cNvSpPr txBox="1">
            <a:spLocks/>
          </p:cNvSpPr>
          <p:nvPr/>
        </p:nvSpPr>
        <p:spPr>
          <a:xfrm>
            <a:off x="457200" y="1063277"/>
            <a:ext cx="8229600" cy="4525963"/>
          </a:xfrm>
          <a:prstGeom prst="rect">
            <a:avLst/>
          </a:prstGeom>
        </p:spPr>
        <p:txBody>
          <a:bodyPr>
            <a:noAutofit/>
          </a:bodyPr>
          <a:lstStyle/>
          <a:p>
            <a:pPr marL="342900" lvl="0" indent="-342900">
              <a:spcBef>
                <a:spcPct val="20000"/>
              </a:spcBef>
              <a:buFont typeface="Arial" pitchFamily="34" charset="0"/>
              <a:buChar char="•"/>
              <a:defRPr/>
            </a:pPr>
            <a:r>
              <a:rPr lang="it-IT" sz="2400" dirty="0" smtClean="0">
                <a:latin typeface="Arial" pitchFamily="34" charset="0"/>
                <a:cs typeface="Arial" pitchFamily="34" charset="0"/>
              </a:rPr>
              <a:t>Tipo II</a:t>
            </a:r>
          </a:p>
          <a:p>
            <a:pPr marL="342900" lvl="0" indent="-342900">
              <a:spcBef>
                <a:spcPct val="20000"/>
              </a:spcBef>
              <a:defRPr/>
            </a:pPr>
            <a:r>
              <a:rPr lang="it-IT" sz="2400" dirty="0" smtClean="0">
                <a:latin typeface="Arial" pitchFamily="34" charset="0"/>
                <a:cs typeface="Arial" pitchFamily="34" charset="0"/>
              </a:rPr>
              <a:t>	</a:t>
            </a:r>
            <a:r>
              <a:rPr lang="it-IT" sz="2400" b="1" dirty="0" smtClean="0">
                <a:solidFill>
                  <a:srgbClr val="0070C0"/>
                </a:solidFill>
                <a:latin typeface="Arial" pitchFamily="34" charset="0"/>
                <a:cs typeface="Arial" pitchFamily="34" charset="0"/>
              </a:rPr>
              <a:t>Inattivazione del sito di </a:t>
            </a:r>
            <a:r>
              <a:rPr lang="it-IT" sz="2400" b="1" dirty="0" err="1" smtClean="0">
                <a:solidFill>
                  <a:srgbClr val="0070C0"/>
                </a:solidFill>
                <a:latin typeface="Arial" pitchFamily="34" charset="0"/>
                <a:cs typeface="Arial" pitchFamily="34" charset="0"/>
              </a:rPr>
              <a:t>splicing</a:t>
            </a:r>
            <a:r>
              <a:rPr lang="it-IT" sz="2400" b="1" dirty="0" smtClean="0">
                <a:solidFill>
                  <a:srgbClr val="0070C0"/>
                </a:solidFill>
                <a:latin typeface="Arial" pitchFamily="34" charset="0"/>
                <a:cs typeface="Arial" pitchFamily="34" charset="0"/>
              </a:rPr>
              <a:t> al 5’ </a:t>
            </a:r>
            <a:r>
              <a:rPr lang="it-IT" sz="2400" dirty="0" smtClean="0">
                <a:latin typeface="Arial" pitchFamily="34" charset="0"/>
                <a:cs typeface="Arial" pitchFamily="34" charset="0"/>
              </a:rPr>
              <a:t>dell’introne 3 del gene </a:t>
            </a:r>
            <a:r>
              <a:rPr lang="it-IT" sz="2400" i="1" dirty="0" smtClean="0">
                <a:latin typeface="Arial" pitchFamily="34" charset="0"/>
                <a:cs typeface="Arial" pitchFamily="34" charset="0"/>
              </a:rPr>
              <a:t>GH1</a:t>
            </a:r>
          </a:p>
          <a:p>
            <a:pPr marL="342900" lvl="0" indent="-342900">
              <a:spcBef>
                <a:spcPct val="20000"/>
              </a:spcBef>
              <a:defRPr/>
            </a:pPr>
            <a:r>
              <a:rPr lang="it-IT" sz="2400" dirty="0" smtClean="0">
                <a:latin typeface="Arial" pitchFamily="34" charset="0"/>
                <a:cs typeface="Arial" pitchFamily="34" charset="0"/>
              </a:rPr>
              <a:t>	Ereditarietà </a:t>
            </a:r>
            <a:r>
              <a:rPr lang="it-IT" sz="2400" b="1" dirty="0" err="1" smtClean="0">
                <a:solidFill>
                  <a:srgbClr val="0070C0"/>
                </a:solidFill>
                <a:latin typeface="Arial" pitchFamily="34" charset="0"/>
                <a:cs typeface="Arial" pitchFamily="34" charset="0"/>
              </a:rPr>
              <a:t>autosomica</a:t>
            </a:r>
            <a:r>
              <a:rPr lang="it-IT" sz="2400" b="1" dirty="0" smtClean="0">
                <a:solidFill>
                  <a:srgbClr val="0070C0"/>
                </a:solidFill>
                <a:latin typeface="Arial" pitchFamily="34" charset="0"/>
                <a:cs typeface="Arial" pitchFamily="34" charset="0"/>
              </a:rPr>
              <a:t> dominante</a:t>
            </a:r>
          </a:p>
          <a:p>
            <a:pPr marL="342900" lvl="0" indent="-342900">
              <a:spcBef>
                <a:spcPct val="20000"/>
              </a:spcBef>
              <a:defRPr/>
            </a:pPr>
            <a:r>
              <a:rPr lang="it-IT" sz="2400" dirty="0" smtClean="0">
                <a:latin typeface="Arial" pitchFamily="34" charset="0"/>
                <a:cs typeface="Arial" pitchFamily="34" charset="0"/>
              </a:rPr>
              <a:t>	Sintesi di un </a:t>
            </a:r>
            <a:r>
              <a:rPr lang="it-IT" sz="2400" b="1" dirty="0" smtClean="0">
                <a:solidFill>
                  <a:srgbClr val="0070C0"/>
                </a:solidFill>
                <a:latin typeface="Arial" pitchFamily="34" charset="0"/>
                <a:cs typeface="Arial" pitchFamily="34" charset="0"/>
              </a:rPr>
              <a:t>GH aberrante </a:t>
            </a:r>
            <a:r>
              <a:rPr lang="it-IT" sz="2400" dirty="0" smtClean="0">
                <a:latin typeface="Arial" pitchFamily="34" charset="0"/>
                <a:cs typeface="Arial" pitchFamily="34" charset="0"/>
              </a:rPr>
              <a:t>di 17,5-kd ripiegato in modo anomalo</a:t>
            </a:r>
          </a:p>
          <a:p>
            <a:pPr marL="342900" lvl="0" indent="-342900">
              <a:spcBef>
                <a:spcPct val="20000"/>
              </a:spcBef>
              <a:defRPr/>
            </a:pPr>
            <a:r>
              <a:rPr lang="it-IT" sz="2400" dirty="0" smtClean="0">
                <a:latin typeface="Arial" pitchFamily="34" charset="0"/>
                <a:cs typeface="Arial" pitchFamily="34" charset="0"/>
              </a:rPr>
              <a:t>	</a:t>
            </a:r>
            <a:r>
              <a:rPr lang="it-IT" sz="2400" b="1" dirty="0" smtClean="0">
                <a:solidFill>
                  <a:srgbClr val="0070C0"/>
                </a:solidFill>
                <a:latin typeface="Arial" pitchFamily="34" charset="0"/>
                <a:cs typeface="Arial" pitchFamily="34" charset="0"/>
              </a:rPr>
              <a:t>Effetto dominante negativo </a:t>
            </a:r>
            <a:r>
              <a:rPr lang="it-IT" sz="2400" dirty="0" smtClean="0">
                <a:latin typeface="Arial" pitchFamily="34" charset="0"/>
                <a:cs typeface="Arial" pitchFamily="34" charset="0"/>
              </a:rPr>
              <a:t>sul GH </a:t>
            </a:r>
            <a:r>
              <a:rPr lang="it-IT" sz="2400" dirty="0" err="1" smtClean="0">
                <a:latin typeface="Arial" pitchFamily="34" charset="0"/>
                <a:cs typeface="Arial" pitchFamily="34" charset="0"/>
              </a:rPr>
              <a:t>wild-type</a:t>
            </a:r>
            <a:r>
              <a:rPr lang="it-IT" sz="2400" dirty="0" smtClean="0">
                <a:latin typeface="Arial" pitchFamily="34" charset="0"/>
                <a:cs typeface="Arial" pitchFamily="34" charset="0"/>
              </a:rPr>
              <a:t> per soppressione dell’accumulo intracellulare e della secrezione</a:t>
            </a:r>
          </a:p>
          <a:p>
            <a:pPr marL="342900" lvl="0" indent="-342900">
              <a:spcBef>
                <a:spcPct val="20000"/>
              </a:spcBef>
              <a:buFont typeface="Arial" pitchFamily="34" charset="0"/>
              <a:buChar char="•"/>
              <a:defRPr/>
            </a:pPr>
            <a:r>
              <a:rPr lang="it-IT" sz="2400" dirty="0" smtClean="0">
                <a:latin typeface="Arial" pitchFamily="34" charset="0"/>
                <a:cs typeface="Arial" pitchFamily="34" charset="0"/>
              </a:rPr>
              <a:t>Tipo III</a:t>
            </a:r>
          </a:p>
          <a:p>
            <a:pPr marL="342900" lvl="0" indent="-342900">
              <a:spcBef>
                <a:spcPct val="20000"/>
              </a:spcBef>
              <a:defRPr/>
            </a:pPr>
            <a:r>
              <a:rPr lang="it-IT" sz="2400" dirty="0" smtClean="0">
                <a:latin typeface="Arial" pitchFamily="34" charset="0"/>
                <a:cs typeface="Arial" pitchFamily="34" charset="0"/>
              </a:rPr>
              <a:t>	Carenza di GH in assenza di mutazione gene </a:t>
            </a:r>
            <a:r>
              <a:rPr lang="it-IT" sz="2400" i="1" dirty="0" smtClean="0">
                <a:latin typeface="Arial" pitchFamily="34" charset="0"/>
                <a:cs typeface="Arial" pitchFamily="34" charset="0"/>
              </a:rPr>
              <a:t>GH1</a:t>
            </a:r>
          </a:p>
          <a:p>
            <a:pPr marL="342900" lvl="0" indent="-342900">
              <a:spcBef>
                <a:spcPct val="20000"/>
              </a:spcBef>
              <a:defRPr/>
            </a:pPr>
            <a:r>
              <a:rPr lang="it-IT" sz="2400" dirty="0" smtClean="0">
                <a:latin typeface="Arial" pitchFamily="34" charset="0"/>
                <a:cs typeface="Arial" pitchFamily="34" charset="0"/>
              </a:rPr>
              <a:t>	 Ereditarietà </a:t>
            </a:r>
            <a:r>
              <a:rPr lang="it-IT" sz="2400" b="1" dirty="0" err="1" smtClean="0">
                <a:solidFill>
                  <a:srgbClr val="0070C0"/>
                </a:solidFill>
                <a:latin typeface="Arial" pitchFamily="34" charset="0"/>
                <a:cs typeface="Arial" pitchFamily="34" charset="0"/>
              </a:rPr>
              <a:t>X-linked</a:t>
            </a:r>
            <a:endParaRPr lang="it-IT" sz="2400" dirty="0" smtClean="0">
              <a:solidFill>
                <a:srgbClr val="0070C0"/>
              </a:solidFill>
              <a:latin typeface="Arial" pitchFamily="34" charset="0"/>
              <a:cs typeface="Arial" pitchFamily="34" charset="0"/>
            </a:endParaRPr>
          </a:p>
          <a:p>
            <a:pPr marL="342900" lvl="0" indent="-342900">
              <a:spcBef>
                <a:spcPct val="20000"/>
              </a:spcBef>
              <a:buFont typeface="Arial" pitchFamily="34" charset="0"/>
              <a:buChar char="•"/>
              <a:defRPr/>
            </a:pPr>
            <a:r>
              <a:rPr lang="it-IT" sz="2400" dirty="0" smtClean="0">
                <a:latin typeface="Arial" pitchFamily="34" charset="0"/>
                <a:cs typeface="Arial" pitchFamily="34" charset="0"/>
              </a:rPr>
              <a:t>GH biologicamente inattivo</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txBox="1">
            <a:spLocks/>
          </p:cNvSpPr>
          <p:nvPr/>
        </p:nvSpPr>
        <p:spPr>
          <a:xfrm>
            <a:off x="685800" y="116632"/>
            <a:ext cx="7772400" cy="936104"/>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2800" b="1" i="0"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Arial" pitchFamily="34" charset="0"/>
                <a:ea typeface="+mj-ea"/>
                <a:cs typeface="Arial" pitchFamily="34" charset="0"/>
              </a:rPr>
              <a:t>Recettore del GH</a:t>
            </a:r>
            <a:endParaRPr kumimoji="0" lang="it-IT" sz="2800" b="1" i="1"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Arial" pitchFamily="34" charset="0"/>
              <a:ea typeface="+mj-ea"/>
              <a:cs typeface="Arial" pitchFamily="34" charset="0"/>
            </a:endParaRPr>
          </a:p>
        </p:txBody>
      </p:sp>
      <p:pic>
        <p:nvPicPr>
          <p:cNvPr id="34818" name="Picture 2" descr="http://pharmaxchange.info/press/wp-content/uploads/2011/03/01.gif">
            <a:hlinkClick r:id="rId2"/>
          </p:cNvPr>
          <p:cNvPicPr>
            <a:picLocks noChangeAspect="1" noChangeArrowheads="1"/>
          </p:cNvPicPr>
          <p:nvPr/>
        </p:nvPicPr>
        <p:blipFill>
          <a:blip r:embed="rId3" cstate="print"/>
          <a:srcRect b="7143"/>
          <a:stretch>
            <a:fillRect/>
          </a:stretch>
        </p:blipFill>
        <p:spPr bwMode="auto">
          <a:xfrm>
            <a:off x="2575762" y="3889375"/>
            <a:ext cx="3982952" cy="2780309"/>
          </a:xfrm>
          <a:prstGeom prst="rect">
            <a:avLst/>
          </a:prstGeom>
          <a:noFill/>
        </p:spPr>
      </p:pic>
      <p:pic>
        <p:nvPicPr>
          <p:cNvPr id="34820" name="Picture 4" descr="http://ars.els-cdn.com/content/image/1-s2.0-S1043276001004611-gr1.jpg">
            <a:hlinkClick r:id="rId4"/>
          </p:cNvPr>
          <p:cNvPicPr>
            <a:picLocks noChangeAspect="1" noChangeArrowheads="1"/>
          </p:cNvPicPr>
          <p:nvPr/>
        </p:nvPicPr>
        <p:blipFill>
          <a:blip r:embed="rId5" cstate="print"/>
          <a:srcRect l="4309" b="69515"/>
          <a:stretch>
            <a:fillRect/>
          </a:stretch>
        </p:blipFill>
        <p:spPr bwMode="auto">
          <a:xfrm>
            <a:off x="1044500" y="1412776"/>
            <a:ext cx="7055892" cy="1721529"/>
          </a:xfrm>
          <a:prstGeom prst="rect">
            <a:avLst/>
          </a:prstGeom>
          <a:noFill/>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2"/>
          <p:cNvPicPr>
            <a:picLocks noChangeAspect="1" noChangeArrowheads="1"/>
          </p:cNvPicPr>
          <p:nvPr/>
        </p:nvPicPr>
        <p:blipFill>
          <a:blip r:embed="rId3" cstate="print"/>
          <a:srcRect/>
          <a:stretch>
            <a:fillRect/>
          </a:stretch>
        </p:blipFill>
        <p:spPr bwMode="auto">
          <a:xfrm>
            <a:off x="1011238" y="1724025"/>
            <a:ext cx="7132637" cy="4335463"/>
          </a:xfrm>
          <a:prstGeom prst="rect">
            <a:avLst/>
          </a:prstGeom>
          <a:noFill/>
          <a:ln w="19050">
            <a:solidFill>
              <a:srgbClr val="4662AE"/>
            </a:solidFill>
            <a:miter lim="800000"/>
            <a:headEnd/>
            <a:tailEnd/>
          </a:ln>
        </p:spPr>
      </p:pic>
      <p:sp>
        <p:nvSpPr>
          <p:cNvPr id="4" name="Titolo 1"/>
          <p:cNvSpPr txBox="1">
            <a:spLocks/>
          </p:cNvSpPr>
          <p:nvPr/>
        </p:nvSpPr>
        <p:spPr>
          <a:xfrm>
            <a:off x="685800" y="116632"/>
            <a:ext cx="7772400" cy="936104"/>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2800" b="1" i="0"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Arial" pitchFamily="34" charset="0"/>
                <a:ea typeface="+mj-ea"/>
                <a:cs typeface="Arial" pitchFamily="34" charset="0"/>
              </a:rPr>
              <a:t>Meccanismo dei </a:t>
            </a:r>
            <a:r>
              <a:rPr kumimoji="0" lang="it-IT" sz="2800" b="1" i="0" u="none" strike="noStrike" kern="1200" cap="none" spc="0" normalizeH="0" baseline="0" noProof="0" dirty="0" err="1" smtClean="0">
                <a:ln>
                  <a:noFill/>
                </a:ln>
                <a:solidFill>
                  <a:srgbClr val="FF0000"/>
                </a:solidFill>
                <a:effectLst>
                  <a:outerShdw blurRad="38100" dist="38100" dir="2700000" algn="tl">
                    <a:srgbClr val="000000">
                      <a:alpha val="43137"/>
                    </a:srgbClr>
                  </a:outerShdw>
                </a:effectLst>
                <a:uLnTx/>
                <a:uFillTx/>
                <a:latin typeface="Arial" pitchFamily="34" charset="0"/>
                <a:ea typeface="+mj-ea"/>
                <a:cs typeface="Arial" pitchFamily="34" charset="0"/>
              </a:rPr>
              <a:t>GH-antagonisti</a:t>
            </a:r>
            <a:endParaRPr kumimoji="0" lang="it-IT" sz="2800" b="1" i="0"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Arial" pitchFamily="34" charset="0"/>
              <a:ea typeface="+mj-ea"/>
              <a:cs typeface="Arial"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lang="it-IT" sz="2800" b="1" dirty="0" smtClean="0">
                <a:solidFill>
                  <a:srgbClr val="FF0000"/>
                </a:solidFill>
                <a:effectLst>
                  <a:outerShdw blurRad="38100" dist="38100" dir="2700000" algn="tl">
                    <a:srgbClr val="000000">
                      <a:alpha val="43137"/>
                    </a:srgbClr>
                  </a:outerShdw>
                </a:effectLst>
                <a:latin typeface="Arial" pitchFamily="34" charset="0"/>
                <a:ea typeface="+mj-ea"/>
                <a:cs typeface="Arial" pitchFamily="34" charset="0"/>
              </a:rPr>
              <a:t>(</a:t>
            </a:r>
            <a:r>
              <a:rPr lang="it-IT" sz="2800" b="1" dirty="0" err="1" smtClean="0">
                <a:solidFill>
                  <a:srgbClr val="FF0000"/>
                </a:solidFill>
                <a:effectLst>
                  <a:outerShdw blurRad="38100" dist="38100" dir="2700000" algn="tl">
                    <a:srgbClr val="000000">
                      <a:alpha val="43137"/>
                    </a:srgbClr>
                  </a:outerShdw>
                </a:effectLst>
                <a:latin typeface="Arial" pitchFamily="34" charset="0"/>
                <a:ea typeface="+mj-ea"/>
                <a:cs typeface="Arial" pitchFamily="34" charset="0"/>
              </a:rPr>
              <a:t>Pegvisomant</a:t>
            </a:r>
            <a:r>
              <a:rPr lang="it-IT" sz="2800" b="1" dirty="0" smtClean="0">
                <a:solidFill>
                  <a:srgbClr val="FF0000"/>
                </a:solidFill>
                <a:effectLst>
                  <a:outerShdw blurRad="38100" dist="38100" dir="2700000" algn="tl">
                    <a:srgbClr val="000000">
                      <a:alpha val="43137"/>
                    </a:srgbClr>
                  </a:outerShdw>
                </a:effectLst>
                <a:latin typeface="Arial" pitchFamily="34" charset="0"/>
                <a:ea typeface="+mj-ea"/>
                <a:cs typeface="Arial" pitchFamily="34" charset="0"/>
              </a:rPr>
              <a:t>)</a:t>
            </a:r>
            <a:endParaRPr kumimoji="0" lang="it-IT" sz="2800" b="1" i="1"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Arial" pitchFamily="34" charset="0"/>
              <a:ea typeface="+mj-ea"/>
              <a:cs typeface="Arial" pitchFamily="34" charset="0"/>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po 34"/>
          <p:cNvGrpSpPr/>
          <p:nvPr/>
        </p:nvGrpSpPr>
        <p:grpSpPr>
          <a:xfrm>
            <a:off x="33316" y="1897767"/>
            <a:ext cx="1737908" cy="2561224"/>
            <a:chOff x="107504" y="1731872"/>
            <a:chExt cx="1737908" cy="2561224"/>
          </a:xfrm>
        </p:grpSpPr>
        <p:pic>
          <p:nvPicPr>
            <p:cNvPr id="1028" name="Picture 4" descr="http://dualibra.com/wp-content/uploads/2012/04/037800%7E1/Part%2015.%20Endocrinology%20and%20Metabolism/Section%201.%20Endocrinology/335_files/loadBinary_009.gif">
              <a:hlinkClick r:id="rId3"/>
            </p:cNvPr>
            <p:cNvPicPr>
              <a:picLocks noChangeAspect="1" noChangeArrowheads="1"/>
            </p:cNvPicPr>
            <p:nvPr/>
          </p:nvPicPr>
          <p:blipFill>
            <a:blip r:embed="rId4" cstate="print"/>
            <a:srcRect l="37703" r="15969" b="40382"/>
            <a:stretch>
              <a:fillRect/>
            </a:stretch>
          </p:blipFill>
          <p:spPr bwMode="auto">
            <a:xfrm>
              <a:off x="107504" y="1731872"/>
              <a:ext cx="1737908" cy="2448272"/>
            </a:xfrm>
            <a:prstGeom prst="rect">
              <a:avLst/>
            </a:prstGeom>
            <a:noFill/>
          </p:spPr>
        </p:pic>
        <p:sp>
          <p:nvSpPr>
            <p:cNvPr id="29" name="Rettangolo 28"/>
            <p:cNvSpPr/>
            <p:nvPr/>
          </p:nvSpPr>
          <p:spPr>
            <a:xfrm>
              <a:off x="113944" y="4077072"/>
              <a:ext cx="291115" cy="216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nvGrpSpPr>
          <p:cNvPr id="4" name="Gruppo 30"/>
          <p:cNvGrpSpPr/>
          <p:nvPr/>
        </p:nvGrpSpPr>
        <p:grpSpPr>
          <a:xfrm>
            <a:off x="2373902" y="3501008"/>
            <a:ext cx="4032448" cy="3168352"/>
            <a:chOff x="4788024" y="2924944"/>
            <a:chExt cx="4032448" cy="3168352"/>
          </a:xfrm>
        </p:grpSpPr>
        <p:pic>
          <p:nvPicPr>
            <p:cNvPr id="22" name="Picture 2" descr="http://www.nature.com/nrendo/journal/v5/n4/images/nrendo.2009.19-f1.jpg">
              <a:hlinkClick r:id="rId5"/>
            </p:cNvPr>
            <p:cNvPicPr>
              <a:picLocks noChangeAspect="1" noChangeArrowheads="1"/>
            </p:cNvPicPr>
            <p:nvPr/>
          </p:nvPicPr>
          <p:blipFill>
            <a:blip r:embed="rId6" cstate="print"/>
            <a:srcRect l="8197" t="34174"/>
            <a:stretch>
              <a:fillRect/>
            </a:stretch>
          </p:blipFill>
          <p:spPr bwMode="auto">
            <a:xfrm>
              <a:off x="4788024" y="3013816"/>
              <a:ext cx="4032448" cy="3079480"/>
            </a:xfrm>
            <a:prstGeom prst="rect">
              <a:avLst/>
            </a:prstGeom>
            <a:noFill/>
          </p:spPr>
        </p:pic>
        <p:sp>
          <p:nvSpPr>
            <p:cNvPr id="30" name="Rettangolo 29"/>
            <p:cNvSpPr/>
            <p:nvPr/>
          </p:nvSpPr>
          <p:spPr>
            <a:xfrm>
              <a:off x="4932040" y="2924944"/>
              <a:ext cx="259085" cy="1421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nvGrpSpPr>
          <p:cNvPr id="5" name="Gruppo 33"/>
          <p:cNvGrpSpPr/>
          <p:nvPr/>
        </p:nvGrpSpPr>
        <p:grpSpPr>
          <a:xfrm>
            <a:off x="1790984" y="1389943"/>
            <a:ext cx="4392488" cy="1527398"/>
            <a:chOff x="1927464" y="1196752"/>
            <a:chExt cx="4392488" cy="1527398"/>
          </a:xfrm>
        </p:grpSpPr>
        <p:pic>
          <p:nvPicPr>
            <p:cNvPr id="1026" name="Picture 2" descr="http://www.nature.com/nrendo/journal/v5/n4/images/nrendo.2009.19-f1.jpg">
              <a:hlinkClick r:id="rId5"/>
            </p:cNvPr>
            <p:cNvPicPr>
              <a:picLocks noChangeAspect="1" noChangeArrowheads="1"/>
            </p:cNvPicPr>
            <p:nvPr/>
          </p:nvPicPr>
          <p:blipFill>
            <a:blip r:embed="rId6" cstate="print"/>
            <a:srcRect b="68110"/>
            <a:stretch>
              <a:fillRect/>
            </a:stretch>
          </p:blipFill>
          <p:spPr bwMode="auto">
            <a:xfrm>
              <a:off x="1927464" y="1196752"/>
              <a:ext cx="4392488" cy="1491857"/>
            </a:xfrm>
            <a:prstGeom prst="rect">
              <a:avLst/>
            </a:prstGeom>
            <a:noFill/>
          </p:spPr>
        </p:pic>
        <p:sp>
          <p:nvSpPr>
            <p:cNvPr id="32" name="Rettangolo 31"/>
            <p:cNvSpPr/>
            <p:nvPr/>
          </p:nvSpPr>
          <p:spPr>
            <a:xfrm>
              <a:off x="2627784" y="2627387"/>
              <a:ext cx="191616" cy="967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cxnSp>
        <p:nvCxnSpPr>
          <p:cNvPr id="8" name="Connettore 1 7"/>
          <p:cNvCxnSpPr/>
          <p:nvPr/>
        </p:nvCxnSpPr>
        <p:spPr>
          <a:xfrm flipH="1">
            <a:off x="959122" y="1899036"/>
            <a:ext cx="1313647" cy="9015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Connettore 1 9"/>
          <p:cNvCxnSpPr/>
          <p:nvPr/>
        </p:nvCxnSpPr>
        <p:spPr>
          <a:xfrm flipH="1">
            <a:off x="1636303" y="2156613"/>
            <a:ext cx="855407" cy="153508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 name="Gruppo 37"/>
          <p:cNvGrpSpPr/>
          <p:nvPr/>
        </p:nvGrpSpPr>
        <p:grpSpPr>
          <a:xfrm>
            <a:off x="184188" y="4676378"/>
            <a:ext cx="2260581" cy="1901924"/>
            <a:chOff x="1663347" y="3774182"/>
            <a:chExt cx="2260581" cy="1901924"/>
          </a:xfrm>
        </p:grpSpPr>
        <p:grpSp>
          <p:nvGrpSpPr>
            <p:cNvPr id="7" name="Gruppo 27"/>
            <p:cNvGrpSpPr>
              <a:grpSpLocks noChangeAspect="1"/>
            </p:cNvGrpSpPr>
            <p:nvPr/>
          </p:nvGrpSpPr>
          <p:grpSpPr>
            <a:xfrm>
              <a:off x="1663347" y="3774182"/>
              <a:ext cx="2260581" cy="1707061"/>
              <a:chOff x="1880832" y="3196984"/>
              <a:chExt cx="2691168" cy="2032216"/>
            </a:xfrm>
          </p:grpSpPr>
          <p:pic>
            <p:nvPicPr>
              <p:cNvPr id="1030" name="Picture 6" descr="http://www.ccjm.org/content/76/Suppl_5/S20/F1.large.jpg">
                <a:hlinkClick r:id="rId7"/>
              </p:cNvPr>
              <p:cNvPicPr>
                <a:picLocks noChangeAspect="1" noChangeArrowheads="1"/>
              </p:cNvPicPr>
              <p:nvPr/>
            </p:nvPicPr>
            <p:blipFill>
              <a:blip r:embed="rId8" cstate="print">
                <a:clrChange>
                  <a:clrFrom>
                    <a:srgbClr val="FFFCD9"/>
                  </a:clrFrom>
                  <a:clrTo>
                    <a:srgbClr val="FFFCD9">
                      <a:alpha val="0"/>
                    </a:srgbClr>
                  </a:clrTo>
                </a:clrChange>
              </a:blip>
              <a:srcRect l="17366" t="79409" r="56912" b="7105"/>
              <a:stretch>
                <a:fillRect/>
              </a:stretch>
            </p:blipFill>
            <p:spPr bwMode="auto">
              <a:xfrm>
                <a:off x="1880832" y="4278245"/>
                <a:ext cx="1351274" cy="721322"/>
              </a:xfrm>
              <a:prstGeom prst="rect">
                <a:avLst/>
              </a:prstGeom>
              <a:noFill/>
            </p:spPr>
          </p:pic>
          <p:pic>
            <p:nvPicPr>
              <p:cNvPr id="18" name="Picture 6" descr="http://www.ccjm.org/content/76/Suppl_5/S20/F1.large.jpg">
                <a:hlinkClick r:id="rId7"/>
              </p:cNvPr>
              <p:cNvPicPr>
                <a:picLocks noChangeAspect="1" noChangeArrowheads="1"/>
              </p:cNvPicPr>
              <p:nvPr/>
            </p:nvPicPr>
            <p:blipFill>
              <a:blip r:embed="rId8" cstate="print">
                <a:clrChange>
                  <a:clrFrom>
                    <a:srgbClr val="FFFCD9"/>
                  </a:clrFrom>
                  <a:clrTo>
                    <a:srgbClr val="FFFCD9">
                      <a:alpha val="0"/>
                    </a:srgbClr>
                  </a:clrTo>
                </a:clrChange>
              </a:blip>
              <a:srcRect l="7099" t="13081" r="77900" b="66276"/>
              <a:stretch>
                <a:fillRect/>
              </a:stretch>
            </p:blipFill>
            <p:spPr bwMode="auto">
              <a:xfrm>
                <a:off x="3293272" y="3196984"/>
                <a:ext cx="788040" cy="1104122"/>
              </a:xfrm>
              <a:prstGeom prst="rect">
                <a:avLst/>
              </a:prstGeom>
              <a:noFill/>
            </p:spPr>
          </p:pic>
          <p:pic>
            <p:nvPicPr>
              <p:cNvPr id="19" name="Picture 6" descr="http://www.ccjm.org/content/76/Suppl_5/S20/F1.large.jpg">
                <a:hlinkClick r:id="rId7"/>
              </p:cNvPr>
              <p:cNvPicPr>
                <a:picLocks noChangeAspect="1" noChangeArrowheads="1"/>
              </p:cNvPicPr>
              <p:nvPr/>
            </p:nvPicPr>
            <p:blipFill>
              <a:blip r:embed="rId8" cstate="print">
                <a:clrChange>
                  <a:clrFrom>
                    <a:srgbClr val="FFFCD9"/>
                  </a:clrFrom>
                  <a:clrTo>
                    <a:srgbClr val="FFFCD9">
                      <a:alpha val="0"/>
                    </a:srgbClr>
                  </a:clrTo>
                </a:clrChange>
              </a:blip>
              <a:srcRect t="46844" r="68474" b="35265"/>
              <a:stretch>
                <a:fillRect/>
              </a:stretch>
            </p:blipFill>
            <p:spPr bwMode="auto">
              <a:xfrm>
                <a:off x="2843808" y="4206237"/>
                <a:ext cx="1656184" cy="956905"/>
              </a:xfrm>
              <a:prstGeom prst="rect">
                <a:avLst/>
              </a:prstGeom>
              <a:noFill/>
            </p:spPr>
          </p:pic>
          <p:pic>
            <p:nvPicPr>
              <p:cNvPr id="20" name="Picture 6" descr="http://www.ccjm.org/content/76/Suppl_5/S20/F1.large.jpg">
                <a:hlinkClick r:id="rId7"/>
              </p:cNvPr>
              <p:cNvPicPr>
                <a:picLocks noChangeAspect="1" noChangeArrowheads="1"/>
              </p:cNvPicPr>
              <p:nvPr/>
            </p:nvPicPr>
            <p:blipFill>
              <a:blip r:embed="rId8" cstate="print">
                <a:clrChange>
                  <a:clrFrom>
                    <a:srgbClr val="FFFCD9"/>
                  </a:clrFrom>
                  <a:clrTo>
                    <a:srgbClr val="FFFCD9">
                      <a:alpha val="0"/>
                    </a:srgbClr>
                  </a:clrTo>
                </a:clrChange>
              </a:blip>
              <a:srcRect l="39119" t="6825" r="42746" b="79069"/>
              <a:stretch>
                <a:fillRect/>
              </a:stretch>
            </p:blipFill>
            <p:spPr bwMode="auto">
              <a:xfrm>
                <a:off x="2289352" y="3421392"/>
                <a:ext cx="952689" cy="754482"/>
              </a:xfrm>
              <a:prstGeom prst="rect">
                <a:avLst/>
              </a:prstGeom>
              <a:noFill/>
            </p:spPr>
          </p:pic>
          <p:sp>
            <p:nvSpPr>
              <p:cNvPr id="23" name="Rettangolo 22"/>
              <p:cNvSpPr/>
              <p:nvPr/>
            </p:nvSpPr>
            <p:spPr>
              <a:xfrm>
                <a:off x="1979712" y="4365104"/>
                <a:ext cx="432048" cy="18784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 name="Rettangolo 23"/>
              <p:cNvSpPr/>
              <p:nvPr/>
            </p:nvSpPr>
            <p:spPr>
              <a:xfrm>
                <a:off x="2176686" y="4105647"/>
                <a:ext cx="576064" cy="1440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5" name="Rettangolo 24"/>
              <p:cNvSpPr/>
              <p:nvPr/>
            </p:nvSpPr>
            <p:spPr>
              <a:xfrm>
                <a:off x="3995936" y="4869160"/>
                <a:ext cx="576064" cy="360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6" name="Rettangolo 25"/>
              <p:cNvSpPr/>
              <p:nvPr/>
            </p:nvSpPr>
            <p:spPr>
              <a:xfrm>
                <a:off x="3779912" y="3284984"/>
                <a:ext cx="360040" cy="2011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7" name="Rettangolo 26"/>
              <p:cNvSpPr/>
              <p:nvPr/>
            </p:nvSpPr>
            <p:spPr>
              <a:xfrm>
                <a:off x="3986411" y="3429000"/>
                <a:ext cx="72008" cy="4320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36" name="CasellaDiTesto 35"/>
            <p:cNvSpPr txBox="1"/>
            <p:nvPr/>
          </p:nvSpPr>
          <p:spPr>
            <a:xfrm>
              <a:off x="2266722" y="5444663"/>
              <a:ext cx="1003801" cy="215444"/>
            </a:xfrm>
            <a:prstGeom prst="rect">
              <a:avLst/>
            </a:prstGeom>
            <a:noFill/>
          </p:spPr>
          <p:txBody>
            <a:bodyPr wrap="none" rtlCol="0">
              <a:spAutoFit/>
            </a:bodyPr>
            <a:lstStyle/>
            <a:p>
              <a:r>
                <a:rPr lang="it-IT" sz="800" dirty="0" err="1" smtClean="0">
                  <a:latin typeface="Arial" pitchFamily="34" charset="0"/>
                  <a:cs typeface="Arial" pitchFamily="34" charset="0"/>
                </a:rPr>
                <a:t>Peripheral</a:t>
              </a:r>
              <a:r>
                <a:rPr lang="it-IT" sz="800" dirty="0" smtClean="0">
                  <a:latin typeface="Arial" pitchFamily="34" charset="0"/>
                  <a:cs typeface="Arial" pitchFamily="34" charset="0"/>
                </a:rPr>
                <a:t> </a:t>
              </a:r>
              <a:r>
                <a:rPr lang="it-IT" sz="800" dirty="0" err="1" smtClean="0">
                  <a:latin typeface="Arial" pitchFamily="34" charset="0"/>
                  <a:cs typeface="Arial" pitchFamily="34" charset="0"/>
                </a:rPr>
                <a:t>tissues</a:t>
              </a:r>
              <a:endParaRPr lang="it-IT" sz="800" dirty="0">
                <a:latin typeface="Arial" pitchFamily="34" charset="0"/>
                <a:cs typeface="Arial" pitchFamily="34" charset="0"/>
              </a:endParaRPr>
            </a:p>
          </p:txBody>
        </p:sp>
        <p:sp>
          <p:nvSpPr>
            <p:cNvPr id="37" name="Rettangolo 36"/>
            <p:cNvSpPr/>
            <p:nvPr/>
          </p:nvSpPr>
          <p:spPr>
            <a:xfrm>
              <a:off x="1687730" y="3803898"/>
              <a:ext cx="2160240" cy="187220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cxnSp>
        <p:nvCxnSpPr>
          <p:cNvPr id="42" name="Connettore 2 41"/>
          <p:cNvCxnSpPr/>
          <p:nvPr/>
        </p:nvCxnSpPr>
        <p:spPr>
          <a:xfrm>
            <a:off x="2600760" y="2820578"/>
            <a:ext cx="5960" cy="784553"/>
          </a:xfrm>
          <a:prstGeom prst="straightConnector1">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3" name="Connettore 2 32"/>
          <p:cNvCxnSpPr/>
          <p:nvPr/>
        </p:nvCxnSpPr>
        <p:spPr>
          <a:xfrm flipH="1">
            <a:off x="2906973" y="1733266"/>
            <a:ext cx="3330054" cy="23201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5" name="Connettore 2 34"/>
          <p:cNvCxnSpPr/>
          <p:nvPr/>
        </p:nvCxnSpPr>
        <p:spPr>
          <a:xfrm flipH="1">
            <a:off x="5759356" y="1774209"/>
            <a:ext cx="491319" cy="27432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9" name="Segnaposto contenuto 2"/>
          <p:cNvSpPr txBox="1">
            <a:spLocks/>
          </p:cNvSpPr>
          <p:nvPr/>
        </p:nvSpPr>
        <p:spPr>
          <a:xfrm>
            <a:off x="6185150" y="1166019"/>
            <a:ext cx="3139378" cy="3271094"/>
          </a:xfrm>
          <a:prstGeom prst="rect">
            <a:avLst/>
          </a:prstGeom>
        </p:spPr>
        <p:txBody>
          <a:bodyPr>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it-IT" sz="2000" b="1" i="0" u="none" strike="noStrike" kern="1200" cap="none" spc="0" normalizeH="0" baseline="0" noProof="0" dirty="0" smtClean="0">
                <a:ln>
                  <a:noFill/>
                </a:ln>
                <a:solidFill>
                  <a:schemeClr val="tx1"/>
                </a:solidFill>
                <a:effectLst/>
                <a:uLnTx/>
                <a:uFillTx/>
                <a:latin typeface="Arial" pitchFamily="34" charset="0"/>
                <a:cs typeface="Arial" pitchFamily="34" charset="0"/>
              </a:rPr>
              <a:t>Mutazioni ormoni</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it-IT" sz="2000" b="1" dirty="0" smtClean="0">
                <a:latin typeface="Arial" pitchFamily="34" charset="0"/>
                <a:cs typeface="Arial" pitchFamily="34" charset="0"/>
              </a:rPr>
              <a:t>Mutazioni recettori</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it-IT" sz="2000" b="1" i="0" u="none" strike="noStrike" kern="1200" cap="none" spc="0" normalizeH="0" baseline="0" noProof="0" dirty="0" smtClean="0">
                <a:ln>
                  <a:noFill/>
                </a:ln>
                <a:solidFill>
                  <a:schemeClr val="tx1"/>
                </a:solidFill>
                <a:effectLst/>
                <a:uLnTx/>
                <a:uFillTx/>
                <a:latin typeface="Arial" pitchFamily="34" charset="0"/>
                <a:cs typeface="Arial" pitchFamily="34" charset="0"/>
              </a:rPr>
              <a:t>Mutazioni mediatori del </a:t>
            </a:r>
            <a:r>
              <a:rPr kumimoji="0" lang="it-IT" sz="2000" b="1" i="0" u="none" strike="noStrike" kern="1200" cap="none" spc="0" normalizeH="0" baseline="0" noProof="0" dirty="0" err="1" smtClean="0">
                <a:ln>
                  <a:noFill/>
                </a:ln>
                <a:solidFill>
                  <a:schemeClr val="tx1"/>
                </a:solidFill>
                <a:effectLst/>
                <a:uLnTx/>
                <a:uFillTx/>
                <a:latin typeface="Arial" pitchFamily="34" charset="0"/>
                <a:cs typeface="Arial" pitchFamily="34" charset="0"/>
              </a:rPr>
              <a:t>signaling</a:t>
            </a:r>
            <a:endParaRPr kumimoji="0" lang="it-IT" sz="2000" b="1" i="0" u="none" strike="noStrike" kern="1200" cap="none" spc="0" normalizeH="0" baseline="0" noProof="0" dirty="0" smtClean="0">
              <a:ln>
                <a:noFill/>
              </a:ln>
              <a:solidFill>
                <a:schemeClr val="tx1"/>
              </a:solidFill>
              <a:effectLst/>
              <a:uLnTx/>
              <a:uFillTx/>
              <a:latin typeface="Arial" pitchFamily="34" charset="0"/>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it-IT" sz="2000" b="1" dirty="0" smtClean="0">
                <a:latin typeface="Arial" pitchFamily="34" charset="0"/>
                <a:cs typeface="Arial" pitchFamily="34" charset="0"/>
              </a:rPr>
              <a:t>Mutazioni fattori di trascrizione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it-IT" sz="2000" b="1" i="0" u="none" strike="noStrike" kern="1200" cap="none" spc="0" normalizeH="0" baseline="0" noProof="0" dirty="0" smtClean="0">
                <a:ln>
                  <a:noFill/>
                </a:ln>
                <a:solidFill>
                  <a:schemeClr val="tx1"/>
                </a:solidFill>
                <a:effectLst/>
                <a:uLnTx/>
                <a:uFillTx/>
                <a:latin typeface="Arial" pitchFamily="34" charset="0"/>
                <a:cs typeface="Arial" pitchFamily="34" charset="0"/>
              </a:rPr>
              <a:t>Difetti sintesi ormonale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it-IT" sz="2000" b="1" dirty="0" smtClean="0">
                <a:latin typeface="Arial" pitchFamily="34" charset="0"/>
                <a:cs typeface="Arial" pitchFamily="34" charset="0"/>
              </a:rPr>
              <a:t>Difetti canali o trasportatori</a:t>
            </a:r>
            <a:endParaRPr kumimoji="0" lang="it-IT" sz="2000" b="1" i="0" u="none" strike="noStrike" kern="1200" cap="none" spc="0" normalizeH="0" baseline="0" noProof="0" dirty="0" smtClean="0">
              <a:ln>
                <a:noFill/>
              </a:ln>
              <a:solidFill>
                <a:schemeClr val="tx1"/>
              </a:solidFill>
              <a:effectLst/>
              <a:uLnTx/>
              <a:uFillTx/>
              <a:latin typeface="Arial" pitchFamily="34" charset="0"/>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it-IT" sz="2000" b="1" i="0" u="none" strike="noStrike" kern="1200" cap="none" spc="0" normalizeH="0" baseline="0" noProof="0" dirty="0" smtClean="0">
                <a:ln>
                  <a:noFill/>
                </a:ln>
                <a:solidFill>
                  <a:schemeClr val="tx1"/>
                </a:solidFill>
                <a:effectLst/>
                <a:uLnTx/>
                <a:uFillTx/>
                <a:latin typeface="Arial" pitchFamily="34" charset="0"/>
                <a:cs typeface="Arial" pitchFamily="34" charset="0"/>
              </a:rPr>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it-IT" sz="2000" b="1" i="0" u="none" strike="noStrike" kern="1200" cap="none" spc="0" normalizeH="0" baseline="0" noProof="0" dirty="0" smtClean="0">
              <a:ln>
                <a:noFill/>
              </a:ln>
              <a:solidFill>
                <a:schemeClr val="tx1"/>
              </a:solidFill>
              <a:effectLst/>
              <a:uLnTx/>
              <a:uFillTx/>
              <a:latin typeface="Arial" pitchFamily="34" charset="0"/>
              <a:cs typeface="Arial" pitchFamily="34" charset="0"/>
            </a:endParaRPr>
          </a:p>
        </p:txBody>
      </p:sp>
      <p:sp>
        <p:nvSpPr>
          <p:cNvPr id="44" name="Titolo 1"/>
          <p:cNvSpPr txBox="1">
            <a:spLocks/>
          </p:cNvSpPr>
          <p:nvPr/>
        </p:nvSpPr>
        <p:spPr>
          <a:xfrm>
            <a:off x="685800" y="116632"/>
            <a:ext cx="7772400" cy="936104"/>
          </a:xfrm>
          <a:prstGeom prst="rect">
            <a:avLst/>
          </a:prstGeom>
        </p:spPr>
        <p:txBody>
          <a:bodyPr>
            <a:noAutofit/>
          </a:bodyPr>
          <a:lstStyle/>
          <a:p>
            <a:pPr lvl="0" algn="ctr">
              <a:spcBef>
                <a:spcPct val="0"/>
              </a:spcBef>
              <a:defRPr/>
            </a:pPr>
            <a:r>
              <a:rPr lang="it-IT" sz="2800" b="1" dirty="0">
                <a:solidFill>
                  <a:srgbClr val="FF0000"/>
                </a:solidFill>
                <a:effectLst>
                  <a:outerShdw blurRad="38100" dist="38100" dir="2700000" algn="tl">
                    <a:srgbClr val="000000">
                      <a:alpha val="43137"/>
                    </a:srgbClr>
                  </a:outerShdw>
                </a:effectLst>
                <a:latin typeface="Arial" pitchFamily="34" charset="0"/>
                <a:cs typeface="Arial" pitchFamily="34" charset="0"/>
              </a:rPr>
              <a:t>Come </a:t>
            </a:r>
            <a:r>
              <a:rPr lang="it-IT" sz="28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impattano i progressi della genomica in </a:t>
            </a:r>
            <a:r>
              <a:rPr lang="it-IT" sz="2800" b="1" dirty="0">
                <a:solidFill>
                  <a:srgbClr val="FF0000"/>
                </a:solidFill>
                <a:effectLst>
                  <a:outerShdw blurRad="38100" dist="38100" dir="2700000" algn="tl">
                    <a:srgbClr val="000000">
                      <a:alpha val="43137"/>
                    </a:srgbClr>
                  </a:outerShdw>
                </a:effectLst>
                <a:latin typeface="Arial" pitchFamily="34" charset="0"/>
                <a:cs typeface="Arial" pitchFamily="34" charset="0"/>
              </a:rPr>
              <a:t>ambito </a:t>
            </a:r>
            <a:r>
              <a:rPr lang="it-IT" sz="2800" b="1" dirty="0" err="1">
                <a:solidFill>
                  <a:srgbClr val="FF0000"/>
                </a:solidFill>
                <a:effectLst>
                  <a:outerShdw blurRad="38100" dist="38100" dir="2700000" algn="tl">
                    <a:srgbClr val="000000">
                      <a:alpha val="43137"/>
                    </a:srgbClr>
                  </a:outerShdw>
                </a:effectLst>
                <a:latin typeface="Arial" pitchFamily="34" charset="0"/>
                <a:cs typeface="Arial" pitchFamily="34" charset="0"/>
              </a:rPr>
              <a:t>endocrino-metabolico</a:t>
            </a:r>
            <a:r>
              <a:rPr lang="it-IT" sz="2800" b="1" dirty="0">
                <a:solidFill>
                  <a:srgbClr val="FF0000"/>
                </a:solidFill>
                <a:effectLst>
                  <a:outerShdw blurRad="38100" dist="38100" dir="2700000" algn="tl">
                    <a:srgbClr val="000000">
                      <a:alpha val="43137"/>
                    </a:srgbClr>
                  </a:outerShdw>
                </a:effectLst>
                <a:latin typeface="Arial" pitchFamily="34" charset="0"/>
                <a:cs typeface="Arial" pitchFamily="34" charset="0"/>
              </a:rPr>
              <a:t>?</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txBox="1">
            <a:spLocks/>
          </p:cNvSpPr>
          <p:nvPr/>
        </p:nvSpPr>
        <p:spPr>
          <a:xfrm>
            <a:off x="685800" y="116632"/>
            <a:ext cx="7772400" cy="936104"/>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2800" b="1" i="0"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Arial" pitchFamily="34" charset="0"/>
                <a:ea typeface="+mj-ea"/>
                <a:cs typeface="Arial" pitchFamily="34" charset="0"/>
              </a:rPr>
              <a:t>Recettore del GH</a:t>
            </a:r>
            <a:endParaRPr kumimoji="0" lang="it-IT" sz="2800" b="1" i="1"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Arial" pitchFamily="34" charset="0"/>
              <a:ea typeface="+mj-ea"/>
              <a:cs typeface="Arial" pitchFamily="34" charset="0"/>
            </a:endParaRPr>
          </a:p>
        </p:txBody>
      </p:sp>
      <p:pic>
        <p:nvPicPr>
          <p:cNvPr id="37892" name="Picture 4" descr="http://www.ebi.ac.uk/interpro/potm/2004_4/Page2_files/image002.gif">
            <a:hlinkClick r:id="rId2"/>
          </p:cNvPr>
          <p:cNvPicPr>
            <a:picLocks noChangeAspect="1" noChangeArrowheads="1"/>
          </p:cNvPicPr>
          <p:nvPr/>
        </p:nvPicPr>
        <p:blipFill>
          <a:blip r:embed="rId3" cstate="print"/>
          <a:srcRect/>
          <a:stretch>
            <a:fillRect/>
          </a:stretch>
        </p:blipFill>
        <p:spPr bwMode="auto">
          <a:xfrm>
            <a:off x="1373061" y="1628800"/>
            <a:ext cx="6384707" cy="4104456"/>
          </a:xfrm>
          <a:prstGeom prst="rect">
            <a:avLst/>
          </a:prstGeom>
          <a:noFill/>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txBox="1">
            <a:spLocks/>
          </p:cNvSpPr>
          <p:nvPr/>
        </p:nvSpPr>
        <p:spPr>
          <a:xfrm>
            <a:off x="685800" y="116632"/>
            <a:ext cx="7772400" cy="936104"/>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2800" b="1" i="0"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Arial" pitchFamily="34" charset="0"/>
                <a:ea typeface="+mj-ea"/>
                <a:cs typeface="Arial" pitchFamily="34" charset="0"/>
              </a:rPr>
              <a:t>Resistenza al GH o sindrome di </a:t>
            </a:r>
            <a:r>
              <a:rPr kumimoji="0" lang="it-IT" sz="2800" b="1" i="0" u="none" strike="noStrike" kern="1200" cap="none" spc="0" normalizeH="0" baseline="0" noProof="0" dirty="0" err="1" smtClean="0">
                <a:ln>
                  <a:noFill/>
                </a:ln>
                <a:solidFill>
                  <a:srgbClr val="FF0000"/>
                </a:solidFill>
                <a:effectLst>
                  <a:outerShdw blurRad="38100" dist="38100" dir="2700000" algn="tl">
                    <a:srgbClr val="000000">
                      <a:alpha val="43137"/>
                    </a:srgbClr>
                  </a:outerShdw>
                </a:effectLst>
                <a:uLnTx/>
                <a:uFillTx/>
                <a:latin typeface="Arial" pitchFamily="34" charset="0"/>
                <a:ea typeface="+mj-ea"/>
                <a:cs typeface="Arial" pitchFamily="34" charset="0"/>
              </a:rPr>
              <a:t>Laron</a:t>
            </a:r>
            <a:endParaRPr kumimoji="0" lang="it-IT" sz="2800" b="1" i="1"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Arial" pitchFamily="34" charset="0"/>
              <a:ea typeface="+mj-ea"/>
              <a:cs typeface="Arial" pitchFamily="34" charset="0"/>
            </a:endParaRPr>
          </a:p>
        </p:txBody>
      </p:sp>
      <p:pic>
        <p:nvPicPr>
          <p:cNvPr id="37892" name="Picture 4" descr="http://www.ebi.ac.uk/interpro/potm/2004_4/Page2_files/image002.gif">
            <a:hlinkClick r:id="rId2"/>
          </p:cNvPr>
          <p:cNvPicPr>
            <a:picLocks noChangeAspect="1" noChangeArrowheads="1"/>
          </p:cNvPicPr>
          <p:nvPr/>
        </p:nvPicPr>
        <p:blipFill>
          <a:blip r:embed="rId3" cstate="print"/>
          <a:srcRect/>
          <a:stretch>
            <a:fillRect/>
          </a:stretch>
        </p:blipFill>
        <p:spPr bwMode="auto">
          <a:xfrm>
            <a:off x="1373061" y="1628800"/>
            <a:ext cx="6384707" cy="4104456"/>
          </a:xfrm>
          <a:prstGeom prst="rect">
            <a:avLst/>
          </a:prstGeom>
          <a:noFill/>
        </p:spPr>
      </p:pic>
      <p:sp>
        <p:nvSpPr>
          <p:cNvPr id="4" name="Ovale 3"/>
          <p:cNvSpPr/>
          <p:nvPr/>
        </p:nvSpPr>
        <p:spPr>
          <a:xfrm>
            <a:off x="1493072" y="1636336"/>
            <a:ext cx="1224136" cy="1728192"/>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Ovale 4"/>
          <p:cNvSpPr/>
          <p:nvPr/>
        </p:nvSpPr>
        <p:spPr>
          <a:xfrm>
            <a:off x="3297040" y="1790232"/>
            <a:ext cx="1147366" cy="864096"/>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CasellaDiTesto 5"/>
          <p:cNvSpPr txBox="1"/>
          <p:nvPr/>
        </p:nvSpPr>
        <p:spPr>
          <a:xfrm>
            <a:off x="926888" y="6124360"/>
            <a:ext cx="7301999" cy="369332"/>
          </a:xfrm>
          <a:prstGeom prst="rect">
            <a:avLst/>
          </a:prstGeom>
          <a:noFill/>
        </p:spPr>
        <p:txBody>
          <a:bodyPr wrap="none" rtlCol="0">
            <a:spAutoFit/>
          </a:bodyPr>
          <a:lstStyle/>
          <a:p>
            <a:r>
              <a:rPr lang="it-IT" b="1" dirty="0" smtClean="0">
                <a:latin typeface="Arial" pitchFamily="34" charset="0"/>
                <a:cs typeface="Arial" pitchFamily="34" charset="0"/>
              </a:rPr>
              <a:t>Quadro </a:t>
            </a:r>
            <a:r>
              <a:rPr lang="it-IT" b="1" dirty="0" err="1" smtClean="0">
                <a:latin typeface="Arial" pitchFamily="34" charset="0"/>
                <a:cs typeface="Arial" pitchFamily="34" charset="0"/>
              </a:rPr>
              <a:t>bioumorale</a:t>
            </a:r>
            <a:r>
              <a:rPr lang="it-IT" b="1" dirty="0" smtClean="0">
                <a:latin typeface="Arial" pitchFamily="34" charset="0"/>
                <a:cs typeface="Arial" pitchFamily="34" charset="0"/>
              </a:rPr>
              <a:t> risultante: GH normale o elevato, IGF1 basso</a:t>
            </a:r>
            <a:endParaRPr lang="it-IT" b="1"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txBox="1">
            <a:spLocks/>
          </p:cNvSpPr>
          <p:nvPr/>
        </p:nvSpPr>
        <p:spPr>
          <a:xfrm>
            <a:off x="685800" y="116632"/>
            <a:ext cx="7772400" cy="936104"/>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2800" b="1" i="0"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Arial" pitchFamily="34" charset="0"/>
                <a:ea typeface="+mj-ea"/>
                <a:cs typeface="Arial" pitchFamily="34" charset="0"/>
              </a:rPr>
              <a:t>Clinica della resistenza al GH</a:t>
            </a:r>
            <a:endParaRPr kumimoji="0" lang="it-IT" sz="2800" b="1" i="1"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Arial" pitchFamily="34" charset="0"/>
              <a:ea typeface="+mj-ea"/>
              <a:cs typeface="Arial" pitchFamily="34" charset="0"/>
            </a:endParaRPr>
          </a:p>
        </p:txBody>
      </p:sp>
      <p:sp>
        <p:nvSpPr>
          <p:cNvPr id="46082" name="AutoShape 2" descr="http://www.expertconsultbook.com/expertconsult/b/bbmapAsset?appID=NGE&amp;isbn=978-1-4377-0324-5&amp;eid=4-u1.0-B978-1-4377-0324-5..00024-9..f024-034-9781437703245&amp;assetType=full"/>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46084" name="Picture 4"/>
          <p:cNvPicPr>
            <a:picLocks noChangeAspect="1" noChangeArrowheads="1"/>
          </p:cNvPicPr>
          <p:nvPr/>
        </p:nvPicPr>
        <p:blipFill>
          <a:blip r:embed="rId2" cstate="print"/>
          <a:srcRect/>
          <a:stretch>
            <a:fillRect/>
          </a:stretch>
        </p:blipFill>
        <p:spPr bwMode="auto">
          <a:xfrm>
            <a:off x="1286928" y="864547"/>
            <a:ext cx="6596584" cy="582304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txBox="1">
            <a:spLocks/>
          </p:cNvSpPr>
          <p:nvPr/>
        </p:nvSpPr>
        <p:spPr>
          <a:xfrm>
            <a:off x="685800" y="116632"/>
            <a:ext cx="7772400" cy="936104"/>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it-IT" sz="2800" b="1" dirty="0" smtClean="0">
                <a:solidFill>
                  <a:srgbClr val="FF0000"/>
                </a:solidFill>
                <a:effectLst>
                  <a:outerShdw blurRad="38100" dist="38100" dir="2700000" algn="tl">
                    <a:srgbClr val="000000">
                      <a:alpha val="43137"/>
                    </a:srgbClr>
                  </a:outerShdw>
                </a:effectLst>
                <a:latin typeface="Arial" pitchFamily="34" charset="0"/>
                <a:ea typeface="+mj-ea"/>
                <a:cs typeface="Arial" pitchFamily="34" charset="0"/>
              </a:rPr>
              <a:t>C</a:t>
            </a:r>
            <a:r>
              <a:rPr kumimoji="0" lang="it-IT" sz="2800" b="1" i="0" u="none" strike="noStrike" kern="1200" cap="none" spc="0" normalizeH="0" baseline="0" noProof="0" dirty="0" err="1" smtClean="0">
                <a:ln>
                  <a:noFill/>
                </a:ln>
                <a:solidFill>
                  <a:srgbClr val="FF0000"/>
                </a:solidFill>
                <a:effectLst>
                  <a:outerShdw blurRad="38100" dist="38100" dir="2700000" algn="tl">
                    <a:srgbClr val="000000">
                      <a:alpha val="43137"/>
                    </a:srgbClr>
                  </a:outerShdw>
                </a:effectLst>
                <a:uLnTx/>
                <a:uFillTx/>
                <a:latin typeface="Arial" pitchFamily="34" charset="0"/>
                <a:ea typeface="+mj-ea"/>
                <a:cs typeface="Arial" pitchFamily="34" charset="0"/>
              </a:rPr>
              <a:t>linica</a:t>
            </a:r>
            <a:r>
              <a:rPr kumimoji="0" lang="it-IT" sz="2800" b="1" i="0"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Arial" pitchFamily="34" charset="0"/>
                <a:ea typeface="+mj-ea"/>
                <a:cs typeface="Arial" pitchFamily="34" charset="0"/>
              </a:rPr>
              <a:t> della resistenza al GH</a:t>
            </a:r>
          </a:p>
        </p:txBody>
      </p:sp>
      <p:sp>
        <p:nvSpPr>
          <p:cNvPr id="21506" name="AutoShape 2" descr="http://www.expertconsultbook.com/expertconsult/b/bbmapAsset?appID=NGE&amp;isbn=978-1-4377-0324-5&amp;eid=4-u1.0-B978-1-4377-0324-5..00025-0..f025-040-9781437703245&amp;assetType=full"/>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21508" name="AutoShape 4" descr="http://www.expertconsultbook.com/expertconsult/b/bbmapAsset?appID=NGE&amp;isbn=978-1-4377-0324-5&amp;eid=4-u1.0-B978-1-4377-0324-5..00025-0..f025-040-9781437703245&amp;assetType=full"/>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50178" name="Picture 2" descr="http://www.endotext.org/neuroendo/neuroendo5b/figures/figure2.jpg">
            <a:hlinkClick r:id="rId2"/>
          </p:cNvPr>
          <p:cNvPicPr>
            <a:picLocks noChangeAspect="1" noChangeArrowheads="1"/>
          </p:cNvPicPr>
          <p:nvPr/>
        </p:nvPicPr>
        <p:blipFill>
          <a:blip r:embed="rId3" cstate="print"/>
          <a:srcRect/>
          <a:stretch>
            <a:fillRect/>
          </a:stretch>
        </p:blipFill>
        <p:spPr bwMode="auto">
          <a:xfrm>
            <a:off x="5940152" y="980728"/>
            <a:ext cx="3024336" cy="5353892"/>
          </a:xfrm>
          <a:prstGeom prst="rect">
            <a:avLst/>
          </a:prstGeom>
          <a:noFill/>
        </p:spPr>
      </p:pic>
      <p:graphicFrame>
        <p:nvGraphicFramePr>
          <p:cNvPr id="8" name="Tabella 7"/>
          <p:cNvGraphicFramePr>
            <a:graphicFrameLocks noGrp="1"/>
          </p:cNvGraphicFramePr>
          <p:nvPr/>
        </p:nvGraphicFramePr>
        <p:xfrm>
          <a:off x="251520" y="1131024"/>
          <a:ext cx="5544616" cy="5034280"/>
        </p:xfrm>
        <a:graphic>
          <a:graphicData uri="http://schemas.openxmlformats.org/drawingml/2006/table">
            <a:tbl>
              <a:tblPr firstRow="1" bandRow="1">
                <a:tableStyleId>{5C22544A-7EE6-4342-B048-85BDC9FD1C3A}</a:tableStyleId>
              </a:tblPr>
              <a:tblGrid>
                <a:gridCol w="2520280"/>
                <a:gridCol w="3024336"/>
              </a:tblGrid>
              <a:tr h="370840">
                <a:tc>
                  <a:txBody>
                    <a:bodyPr/>
                    <a:lstStyle/>
                    <a:p>
                      <a:r>
                        <a:rPr lang="it-IT" sz="1600" dirty="0" smtClean="0">
                          <a:latin typeface="Arial" pitchFamily="34" charset="0"/>
                          <a:cs typeface="Arial" pitchFamily="34" charset="0"/>
                        </a:rPr>
                        <a:t>Parametro</a:t>
                      </a:r>
                      <a:endParaRPr lang="it-IT" sz="1600" dirty="0">
                        <a:latin typeface="Arial" pitchFamily="34" charset="0"/>
                        <a:cs typeface="Arial" pitchFamily="34" charset="0"/>
                      </a:endParaRPr>
                    </a:p>
                  </a:txBody>
                  <a:tcPr/>
                </a:tc>
                <a:tc>
                  <a:txBody>
                    <a:bodyPr/>
                    <a:lstStyle/>
                    <a:p>
                      <a:r>
                        <a:rPr lang="it-IT" sz="1600" dirty="0" smtClean="0">
                          <a:latin typeface="Arial" pitchFamily="34" charset="0"/>
                          <a:cs typeface="Arial" pitchFamily="34" charset="0"/>
                        </a:rPr>
                        <a:t>Rilievo clinico</a:t>
                      </a:r>
                      <a:endParaRPr lang="it-IT" sz="1600" dirty="0">
                        <a:latin typeface="Arial" pitchFamily="34" charset="0"/>
                        <a:cs typeface="Arial" pitchFamily="34" charset="0"/>
                      </a:endParaRPr>
                    </a:p>
                  </a:txBody>
                  <a:tcPr/>
                </a:tc>
              </a:tr>
              <a:tr h="370840">
                <a:tc>
                  <a:txBody>
                    <a:bodyPr/>
                    <a:lstStyle/>
                    <a:p>
                      <a:r>
                        <a:rPr lang="it-IT" sz="1600" dirty="0" smtClean="0">
                          <a:latin typeface="Arial" pitchFamily="34" charset="0"/>
                          <a:cs typeface="Arial" pitchFamily="34" charset="0"/>
                        </a:rPr>
                        <a:t>Lunghezza alla nascita</a:t>
                      </a:r>
                    </a:p>
                    <a:p>
                      <a:r>
                        <a:rPr lang="it-IT" sz="1600" dirty="0" smtClean="0">
                          <a:latin typeface="Arial" pitchFamily="34" charset="0"/>
                          <a:cs typeface="Arial" pitchFamily="34" charset="0"/>
                        </a:rPr>
                        <a:t>Crescita post-natale</a:t>
                      </a:r>
                    </a:p>
                    <a:p>
                      <a:r>
                        <a:rPr lang="it-IT" sz="1600" dirty="0" smtClean="0">
                          <a:latin typeface="Arial" pitchFamily="34" charset="0"/>
                          <a:cs typeface="Arial" pitchFamily="34" charset="0"/>
                        </a:rPr>
                        <a:t>Età ossea</a:t>
                      </a:r>
                    </a:p>
                    <a:p>
                      <a:r>
                        <a:rPr lang="it-IT" sz="1600" dirty="0" smtClean="0">
                          <a:latin typeface="Arial" pitchFamily="34" charset="0"/>
                          <a:cs typeface="Arial" pitchFamily="34" charset="0"/>
                        </a:rPr>
                        <a:t>Genitali </a:t>
                      </a:r>
                    </a:p>
                    <a:p>
                      <a:r>
                        <a:rPr lang="it-IT" sz="1600" dirty="0" smtClean="0">
                          <a:latin typeface="Arial" pitchFamily="34" charset="0"/>
                          <a:cs typeface="Arial" pitchFamily="34" charset="0"/>
                        </a:rPr>
                        <a:t>Pubertà</a:t>
                      </a:r>
                    </a:p>
                    <a:p>
                      <a:r>
                        <a:rPr lang="it-IT" sz="1600" dirty="0" smtClean="0">
                          <a:latin typeface="Arial" pitchFamily="34" charset="0"/>
                          <a:cs typeface="Arial" pitchFamily="34" charset="0"/>
                        </a:rPr>
                        <a:t>Funzione sessuale</a:t>
                      </a:r>
                      <a:endParaRPr lang="it-IT" sz="1600" dirty="0">
                        <a:latin typeface="Arial" pitchFamily="34" charset="0"/>
                        <a:cs typeface="Arial" pitchFamily="34" charset="0"/>
                      </a:endParaRPr>
                    </a:p>
                  </a:txBody>
                  <a:tcPr/>
                </a:tc>
                <a:tc>
                  <a:txBody>
                    <a:bodyPr/>
                    <a:lstStyle/>
                    <a:p>
                      <a:r>
                        <a:rPr lang="it-IT" sz="1600" dirty="0" smtClean="0">
                          <a:latin typeface="Arial" pitchFamily="34" charset="0"/>
                          <a:cs typeface="Arial" pitchFamily="34" charset="0"/>
                        </a:rPr>
                        <a:t>Lievemente ridotta</a:t>
                      </a:r>
                    </a:p>
                    <a:p>
                      <a:r>
                        <a:rPr lang="it-IT" sz="1600" dirty="0" smtClean="0">
                          <a:latin typeface="Arial" pitchFamily="34" charset="0"/>
                          <a:cs typeface="Arial" pitchFamily="34" charset="0"/>
                        </a:rPr>
                        <a:t>Deficit severo</a:t>
                      </a:r>
                    </a:p>
                    <a:p>
                      <a:r>
                        <a:rPr lang="it-IT" sz="1600" dirty="0" smtClean="0">
                          <a:latin typeface="Arial" pitchFamily="34" charset="0"/>
                          <a:cs typeface="Arial" pitchFamily="34" charset="0"/>
                        </a:rPr>
                        <a:t>Ritardata</a:t>
                      </a:r>
                    </a:p>
                    <a:p>
                      <a:r>
                        <a:rPr lang="it-IT" sz="1600" dirty="0" err="1" smtClean="0">
                          <a:latin typeface="Arial" pitchFamily="34" charset="0"/>
                          <a:cs typeface="Arial" pitchFamily="34" charset="0"/>
                        </a:rPr>
                        <a:t>Micropene</a:t>
                      </a:r>
                      <a:r>
                        <a:rPr lang="it-IT" sz="1600" dirty="0" smtClean="0">
                          <a:latin typeface="Arial" pitchFamily="34" charset="0"/>
                          <a:cs typeface="Arial" pitchFamily="34" charset="0"/>
                        </a:rPr>
                        <a:t> nell’infanzia</a:t>
                      </a:r>
                    </a:p>
                    <a:p>
                      <a:r>
                        <a:rPr lang="it-IT" sz="1600" dirty="0" smtClean="0">
                          <a:latin typeface="Arial" pitchFamily="34" charset="0"/>
                          <a:cs typeface="Arial" pitchFamily="34" charset="0"/>
                        </a:rPr>
                        <a:t>Ritardata di 3-7 anni</a:t>
                      </a:r>
                    </a:p>
                    <a:p>
                      <a:r>
                        <a:rPr lang="it-IT" sz="1600" dirty="0" smtClean="0">
                          <a:latin typeface="Arial" pitchFamily="34" charset="0"/>
                          <a:cs typeface="Arial" pitchFamily="34" charset="0"/>
                        </a:rPr>
                        <a:t>Normale</a:t>
                      </a:r>
                      <a:endParaRPr lang="it-IT" sz="1600" dirty="0">
                        <a:latin typeface="Arial" pitchFamily="34" charset="0"/>
                        <a:cs typeface="Arial" pitchFamily="34" charset="0"/>
                      </a:endParaRPr>
                    </a:p>
                  </a:txBody>
                  <a:tcPr/>
                </a:tc>
              </a:tr>
              <a:tr h="370840">
                <a:tc>
                  <a:txBody>
                    <a:bodyPr/>
                    <a:lstStyle/>
                    <a:p>
                      <a:r>
                        <a:rPr lang="it-IT" sz="1600" dirty="0" smtClean="0">
                          <a:latin typeface="Arial" pitchFamily="34" charset="0"/>
                          <a:cs typeface="Arial" pitchFamily="34" charset="0"/>
                        </a:rPr>
                        <a:t>Capelli</a:t>
                      </a:r>
                    </a:p>
                    <a:p>
                      <a:r>
                        <a:rPr lang="it-IT" sz="1600" dirty="0" smtClean="0">
                          <a:latin typeface="Arial" pitchFamily="34" charset="0"/>
                          <a:cs typeface="Arial" pitchFamily="34" charset="0"/>
                        </a:rPr>
                        <a:t>Fronte</a:t>
                      </a:r>
                    </a:p>
                    <a:p>
                      <a:r>
                        <a:rPr lang="it-IT" sz="1600" dirty="0" smtClean="0">
                          <a:latin typeface="Arial" pitchFamily="34" charset="0"/>
                          <a:cs typeface="Arial" pitchFamily="34" charset="0"/>
                        </a:rPr>
                        <a:t>Cranio</a:t>
                      </a:r>
                    </a:p>
                    <a:p>
                      <a:r>
                        <a:rPr lang="it-IT" sz="1600" dirty="0" smtClean="0">
                          <a:latin typeface="Arial" pitchFamily="34" charset="0"/>
                          <a:cs typeface="Arial" pitchFamily="34" charset="0"/>
                        </a:rPr>
                        <a:t>Faccia</a:t>
                      </a:r>
                    </a:p>
                    <a:p>
                      <a:r>
                        <a:rPr lang="it-IT" sz="1600" dirty="0" smtClean="0">
                          <a:latin typeface="Arial" pitchFamily="34" charset="0"/>
                          <a:cs typeface="Arial" pitchFamily="34" charset="0"/>
                        </a:rPr>
                        <a:t>Ponte del naso</a:t>
                      </a:r>
                    </a:p>
                    <a:p>
                      <a:r>
                        <a:rPr lang="it-IT" sz="1600" dirty="0" smtClean="0">
                          <a:latin typeface="Arial" pitchFamily="34" charset="0"/>
                          <a:cs typeface="Arial" pitchFamily="34" charset="0"/>
                        </a:rPr>
                        <a:t>Dentizione</a:t>
                      </a:r>
                    </a:p>
                    <a:p>
                      <a:r>
                        <a:rPr lang="it-IT" sz="1600" dirty="0" smtClean="0">
                          <a:latin typeface="Arial" pitchFamily="34" charset="0"/>
                          <a:cs typeface="Arial" pitchFamily="34" charset="0"/>
                        </a:rPr>
                        <a:t>Sclere</a:t>
                      </a:r>
                      <a:endParaRPr lang="it-IT" sz="1600" dirty="0">
                        <a:latin typeface="Arial" pitchFamily="34" charset="0"/>
                        <a:cs typeface="Arial" pitchFamily="34" charset="0"/>
                      </a:endParaRPr>
                    </a:p>
                  </a:txBody>
                  <a:tcPr/>
                </a:tc>
                <a:tc>
                  <a:txBody>
                    <a:bodyPr/>
                    <a:lstStyle/>
                    <a:p>
                      <a:r>
                        <a:rPr lang="it-IT" sz="1600" dirty="0" smtClean="0">
                          <a:latin typeface="Arial" pitchFamily="34" charset="0"/>
                          <a:cs typeface="Arial" pitchFamily="34" charset="0"/>
                        </a:rPr>
                        <a:t>Radi</a:t>
                      </a:r>
                      <a:r>
                        <a:rPr lang="it-IT" sz="1600" baseline="0" dirty="0" smtClean="0">
                          <a:latin typeface="Arial" pitchFamily="34" charset="0"/>
                          <a:cs typeface="Arial" pitchFamily="34" charset="0"/>
                        </a:rPr>
                        <a:t> prima dei 7 anni</a:t>
                      </a:r>
                    </a:p>
                    <a:p>
                      <a:r>
                        <a:rPr lang="it-IT" sz="1600" baseline="0" dirty="0" smtClean="0">
                          <a:latin typeface="Arial" pitchFamily="34" charset="0"/>
                          <a:cs typeface="Arial" pitchFamily="34" charset="0"/>
                        </a:rPr>
                        <a:t>Prominente</a:t>
                      </a:r>
                    </a:p>
                    <a:p>
                      <a:r>
                        <a:rPr lang="it-IT" sz="1600" baseline="0" dirty="0" smtClean="0">
                          <a:latin typeface="Arial" pitchFamily="34" charset="0"/>
                          <a:cs typeface="Arial" pitchFamily="34" charset="0"/>
                        </a:rPr>
                        <a:t>Sproporzione cranio-facciale</a:t>
                      </a:r>
                    </a:p>
                    <a:p>
                      <a:r>
                        <a:rPr lang="it-IT" sz="1600" baseline="0" dirty="0" smtClean="0">
                          <a:latin typeface="Arial" pitchFamily="34" charset="0"/>
                          <a:cs typeface="Arial" pitchFamily="34" charset="0"/>
                        </a:rPr>
                        <a:t>Piccola</a:t>
                      </a:r>
                    </a:p>
                    <a:p>
                      <a:r>
                        <a:rPr lang="it-IT" sz="1600" baseline="0" dirty="0" err="1" smtClean="0">
                          <a:latin typeface="Arial" pitchFamily="34" charset="0"/>
                          <a:cs typeface="Arial" pitchFamily="34" charset="0"/>
                        </a:rPr>
                        <a:t>Ipoplasico</a:t>
                      </a:r>
                      <a:endParaRPr lang="it-IT" sz="1600" baseline="0" dirty="0" smtClean="0">
                        <a:latin typeface="Arial" pitchFamily="34" charset="0"/>
                        <a:cs typeface="Arial" pitchFamily="34" charset="0"/>
                      </a:endParaRPr>
                    </a:p>
                    <a:p>
                      <a:r>
                        <a:rPr lang="it-IT" sz="1600" baseline="0" dirty="0" smtClean="0">
                          <a:latin typeface="Arial" pitchFamily="34" charset="0"/>
                          <a:cs typeface="Arial" pitchFamily="34" charset="0"/>
                        </a:rPr>
                        <a:t>Ritardata</a:t>
                      </a:r>
                    </a:p>
                    <a:p>
                      <a:r>
                        <a:rPr lang="it-IT" sz="1600" baseline="0" dirty="0" smtClean="0">
                          <a:latin typeface="Arial" pitchFamily="34" charset="0"/>
                          <a:cs typeface="Arial" pitchFamily="34" charset="0"/>
                        </a:rPr>
                        <a:t>Blu</a:t>
                      </a:r>
                      <a:endParaRPr lang="it-IT" sz="1600" dirty="0">
                        <a:latin typeface="Arial" pitchFamily="34" charset="0"/>
                        <a:cs typeface="Arial" pitchFamily="34" charset="0"/>
                      </a:endParaRPr>
                    </a:p>
                  </a:txBody>
                  <a:tcPr/>
                </a:tc>
              </a:tr>
              <a:tr h="370840">
                <a:tc>
                  <a:txBody>
                    <a:bodyPr/>
                    <a:lstStyle/>
                    <a:p>
                      <a:r>
                        <a:rPr lang="it-IT" sz="1600" dirty="0" smtClean="0">
                          <a:latin typeface="Arial" pitchFamily="34" charset="0"/>
                          <a:cs typeface="Arial" pitchFamily="34" charset="0"/>
                        </a:rPr>
                        <a:t>Glucosio ematico</a:t>
                      </a:r>
                    </a:p>
                    <a:p>
                      <a:endParaRPr lang="it-IT" sz="1600" dirty="0" smtClean="0">
                        <a:latin typeface="Arial" pitchFamily="34" charset="0"/>
                        <a:cs typeface="Arial" pitchFamily="34" charset="0"/>
                      </a:endParaRPr>
                    </a:p>
                    <a:p>
                      <a:r>
                        <a:rPr lang="it-IT" sz="1600" dirty="0" smtClean="0">
                          <a:latin typeface="Arial" pitchFamily="34" charset="0"/>
                          <a:cs typeface="Arial" pitchFamily="34" charset="0"/>
                        </a:rPr>
                        <a:t>Anca</a:t>
                      </a:r>
                    </a:p>
                    <a:p>
                      <a:r>
                        <a:rPr lang="it-IT" sz="1600" dirty="0" smtClean="0">
                          <a:latin typeface="Arial" pitchFamily="34" charset="0"/>
                          <a:cs typeface="Arial" pitchFamily="34" charset="0"/>
                        </a:rPr>
                        <a:t>Pelle</a:t>
                      </a:r>
                    </a:p>
                    <a:p>
                      <a:r>
                        <a:rPr lang="it-IT" sz="1600" dirty="0" smtClean="0">
                          <a:latin typeface="Arial" pitchFamily="34" charset="0"/>
                          <a:cs typeface="Arial" pitchFamily="34" charset="0"/>
                        </a:rPr>
                        <a:t>Densità minerale ossea</a:t>
                      </a:r>
                      <a:endParaRPr lang="it-IT" sz="1600" dirty="0">
                        <a:latin typeface="Arial" pitchFamily="34" charset="0"/>
                        <a:cs typeface="Arial" pitchFamily="34" charset="0"/>
                      </a:endParaRPr>
                    </a:p>
                  </a:txBody>
                  <a:tcPr/>
                </a:tc>
                <a:tc>
                  <a:txBody>
                    <a:bodyPr/>
                    <a:lstStyle/>
                    <a:p>
                      <a:r>
                        <a:rPr lang="it-IT" sz="1600" dirty="0" smtClean="0">
                          <a:latin typeface="Arial" pitchFamily="34" charset="0"/>
                          <a:cs typeface="Arial" pitchFamily="34" charset="0"/>
                        </a:rPr>
                        <a:t>Ipoglicemia nell’infanzia</a:t>
                      </a:r>
                      <a:r>
                        <a:rPr lang="it-IT" sz="1600" baseline="0" dirty="0" smtClean="0">
                          <a:latin typeface="Arial" pitchFamily="34" charset="0"/>
                          <a:cs typeface="Arial" pitchFamily="34" charset="0"/>
                        </a:rPr>
                        <a:t> e in alcuni adulti</a:t>
                      </a:r>
                    </a:p>
                    <a:p>
                      <a:r>
                        <a:rPr lang="it-IT" sz="1600" baseline="0" dirty="0" smtClean="0">
                          <a:latin typeface="Arial" pitchFamily="34" charset="0"/>
                          <a:cs typeface="Arial" pitchFamily="34" charset="0"/>
                        </a:rPr>
                        <a:t>Displasia</a:t>
                      </a:r>
                    </a:p>
                    <a:p>
                      <a:r>
                        <a:rPr lang="it-IT" sz="1600" baseline="0" dirty="0" smtClean="0">
                          <a:latin typeface="Arial" pitchFamily="34" charset="0"/>
                          <a:cs typeface="Arial" pitchFamily="34" charset="0"/>
                        </a:rPr>
                        <a:t>Sottile</a:t>
                      </a:r>
                    </a:p>
                    <a:p>
                      <a:r>
                        <a:rPr lang="it-IT" sz="1600" baseline="0" dirty="0" err="1" smtClean="0">
                          <a:latin typeface="Arial" pitchFamily="34" charset="0"/>
                          <a:cs typeface="Arial" pitchFamily="34" charset="0"/>
                        </a:rPr>
                        <a:t>Osteopenia</a:t>
                      </a:r>
                      <a:endParaRPr lang="it-IT" sz="1600" dirty="0">
                        <a:latin typeface="Arial" pitchFamily="34" charset="0"/>
                        <a:cs typeface="Arial" pitchFamily="34" charset="0"/>
                      </a:endParaRPr>
                    </a:p>
                  </a:txBody>
                  <a:tcPr/>
                </a:tc>
              </a:tr>
            </a:tbl>
          </a:graphicData>
        </a:graphic>
      </p:graphicFrame>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txBox="1">
            <a:spLocks/>
          </p:cNvSpPr>
          <p:nvPr/>
        </p:nvSpPr>
        <p:spPr>
          <a:xfrm>
            <a:off x="685800" y="116632"/>
            <a:ext cx="7772400" cy="936104"/>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2800" b="1" i="0"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Arial" pitchFamily="34" charset="0"/>
                <a:ea typeface="+mj-ea"/>
                <a:cs typeface="Arial" pitchFamily="34" charset="0"/>
              </a:rPr>
              <a:t>Genetica della resistenza al GH - alterazioni GHR</a:t>
            </a:r>
          </a:p>
        </p:txBody>
      </p:sp>
      <p:sp>
        <p:nvSpPr>
          <p:cNvPr id="3" name="Segnaposto contenuto 2"/>
          <p:cNvSpPr txBox="1">
            <a:spLocks/>
          </p:cNvSpPr>
          <p:nvPr/>
        </p:nvSpPr>
        <p:spPr>
          <a:xfrm>
            <a:off x="219988" y="1135285"/>
            <a:ext cx="8686800" cy="4525963"/>
          </a:xfrm>
          <a:prstGeom prst="rect">
            <a:avLst/>
          </a:prstGeom>
        </p:spPr>
        <p:txBody>
          <a:bodyPr>
            <a:noAutofit/>
          </a:bodyPr>
          <a:lstStyle/>
          <a:p>
            <a:pPr marL="342900" marR="0" lvl="0" indent="-342900" algn="l" defTabSz="914400" rtl="0" eaLnBrk="1" fontAlgn="auto" latinLnBrk="0" hangingPunct="1">
              <a:lnSpc>
                <a:spcPts val="4000"/>
              </a:lnSpc>
              <a:spcBef>
                <a:spcPct val="20000"/>
              </a:spcBef>
              <a:spcAft>
                <a:spcPts val="0"/>
              </a:spcAft>
              <a:buClrTx/>
              <a:buSzTx/>
              <a:buFont typeface="Arial" pitchFamily="34" charset="0"/>
              <a:buChar char="•"/>
              <a:tabLst/>
              <a:defRPr/>
            </a:pPr>
            <a:r>
              <a:rPr lang="it-IT" sz="2400" dirty="0" smtClean="0">
                <a:latin typeface="Arial" pitchFamily="34" charset="0"/>
                <a:cs typeface="Arial" pitchFamily="34" charset="0"/>
              </a:rPr>
              <a:t>Localizzato sul </a:t>
            </a:r>
            <a:r>
              <a:rPr lang="it-IT" sz="2400" b="1" dirty="0" smtClean="0">
                <a:solidFill>
                  <a:srgbClr val="0070C0"/>
                </a:solidFill>
                <a:latin typeface="Arial" pitchFamily="34" charset="0"/>
                <a:cs typeface="Arial" pitchFamily="34" charset="0"/>
              </a:rPr>
              <a:t>cromosoma 5p13-p12</a:t>
            </a:r>
          </a:p>
          <a:p>
            <a:pPr marL="342900" marR="0" lvl="0" indent="-342900" algn="l" defTabSz="914400" rtl="0" eaLnBrk="1" fontAlgn="auto" latinLnBrk="0" hangingPunct="1">
              <a:lnSpc>
                <a:spcPts val="4000"/>
              </a:lnSpc>
              <a:spcBef>
                <a:spcPct val="20000"/>
              </a:spcBef>
              <a:spcAft>
                <a:spcPts val="0"/>
              </a:spcAft>
              <a:buClrTx/>
              <a:buSzTx/>
              <a:buFont typeface="Arial" pitchFamily="34" charset="0"/>
              <a:buChar char="•"/>
              <a:tabLst/>
              <a:defRPr/>
            </a:pPr>
            <a:r>
              <a:rPr lang="it-IT" sz="2400" dirty="0" smtClean="0">
                <a:latin typeface="Arial" pitchFamily="34" charset="0"/>
                <a:cs typeface="Arial" pitchFamily="34" charset="0"/>
              </a:rPr>
              <a:t>Più di </a:t>
            </a:r>
            <a:r>
              <a:rPr lang="it-IT" sz="2400" b="1" dirty="0" smtClean="0">
                <a:solidFill>
                  <a:srgbClr val="0070C0"/>
                </a:solidFill>
                <a:latin typeface="Arial" pitchFamily="34" charset="0"/>
                <a:cs typeface="Arial" pitchFamily="34" charset="0"/>
              </a:rPr>
              <a:t>60 mutazioni </a:t>
            </a:r>
            <a:r>
              <a:rPr lang="it-IT" sz="2400" dirty="0" smtClean="0">
                <a:latin typeface="Arial" pitchFamily="34" charset="0"/>
                <a:cs typeface="Arial" pitchFamily="34" charset="0"/>
              </a:rPr>
              <a:t>descritte</a:t>
            </a:r>
          </a:p>
          <a:p>
            <a:pPr marL="342900" marR="0" lvl="0" indent="-342900" algn="l" defTabSz="914400" rtl="0" eaLnBrk="1" fontAlgn="auto" latinLnBrk="0" hangingPunct="1">
              <a:lnSpc>
                <a:spcPts val="4000"/>
              </a:lnSpc>
              <a:spcBef>
                <a:spcPct val="20000"/>
              </a:spcBef>
              <a:spcAft>
                <a:spcPts val="0"/>
              </a:spcAft>
              <a:buClrTx/>
              <a:buSzTx/>
              <a:buFont typeface="Arial" pitchFamily="34" charset="0"/>
              <a:buChar char="•"/>
              <a:tabLst/>
              <a:defRPr/>
            </a:pPr>
            <a:r>
              <a:rPr kumimoji="0" lang="it-IT" sz="2400" i="0" u="none" strike="noStrike" kern="1200" cap="none" spc="0" normalizeH="0" baseline="0" noProof="0" dirty="0" smtClean="0">
                <a:ln>
                  <a:noFill/>
                </a:ln>
                <a:effectLst/>
                <a:uLnTx/>
                <a:uFillTx/>
                <a:latin typeface="Arial" pitchFamily="34" charset="0"/>
                <a:cs typeface="Arial" pitchFamily="34" charset="0"/>
              </a:rPr>
              <a:t>La maggior parte delle mutazioni si trova nella</a:t>
            </a:r>
            <a:r>
              <a:rPr kumimoji="0" lang="it-IT" sz="2400" i="0" u="none" strike="noStrike" kern="1200" cap="none" spc="0" normalizeH="0" noProof="0" dirty="0" smtClean="0">
                <a:ln>
                  <a:noFill/>
                </a:ln>
                <a:effectLst/>
                <a:uLnTx/>
                <a:uFillTx/>
                <a:latin typeface="Arial" pitchFamily="34" charset="0"/>
                <a:cs typeface="Arial" pitchFamily="34" charset="0"/>
              </a:rPr>
              <a:t> </a:t>
            </a:r>
            <a:r>
              <a:rPr kumimoji="0" lang="it-IT" sz="2400" b="1" i="0" u="none" strike="noStrike" kern="1200" cap="none" spc="0" normalizeH="0" noProof="0" dirty="0" smtClean="0">
                <a:ln>
                  <a:noFill/>
                </a:ln>
                <a:solidFill>
                  <a:srgbClr val="0070C0"/>
                </a:solidFill>
                <a:effectLst/>
                <a:uLnTx/>
                <a:uFillTx/>
                <a:latin typeface="Arial" pitchFamily="34" charset="0"/>
                <a:cs typeface="Arial" pitchFamily="34" charset="0"/>
              </a:rPr>
              <a:t>porzione extracellulare</a:t>
            </a:r>
            <a:r>
              <a:rPr kumimoji="0" lang="it-IT" sz="2400" i="0" u="none" strike="noStrike" kern="1200" cap="none" spc="0" normalizeH="0" noProof="0" dirty="0" smtClean="0">
                <a:ln>
                  <a:noFill/>
                </a:ln>
                <a:effectLst/>
                <a:uLnTx/>
                <a:uFillTx/>
                <a:latin typeface="Arial" pitchFamily="34" charset="0"/>
                <a:cs typeface="Arial" pitchFamily="34" charset="0"/>
              </a:rPr>
              <a:t> che lega il GH (</a:t>
            </a:r>
            <a:r>
              <a:rPr kumimoji="0" lang="it-IT" sz="2400" b="1" i="0" u="none" strike="noStrike" kern="1200" cap="none" spc="0" normalizeH="0" noProof="0" dirty="0" smtClean="0">
                <a:ln>
                  <a:noFill/>
                </a:ln>
                <a:solidFill>
                  <a:srgbClr val="0070C0"/>
                </a:solidFill>
                <a:effectLst/>
                <a:uLnTx/>
                <a:uFillTx/>
                <a:latin typeface="Arial" pitchFamily="34" charset="0"/>
                <a:cs typeface="Arial" pitchFamily="34" charset="0"/>
              </a:rPr>
              <a:t>trasmissione </a:t>
            </a:r>
            <a:r>
              <a:rPr kumimoji="0" lang="it-IT" sz="2400" b="1" i="0" u="none" strike="noStrike" kern="1200" cap="none" spc="0" normalizeH="0" noProof="0" dirty="0" err="1" smtClean="0">
                <a:ln>
                  <a:noFill/>
                </a:ln>
                <a:solidFill>
                  <a:srgbClr val="0070C0"/>
                </a:solidFill>
                <a:effectLst/>
                <a:uLnTx/>
                <a:uFillTx/>
                <a:latin typeface="Arial" pitchFamily="34" charset="0"/>
                <a:cs typeface="Arial" pitchFamily="34" charset="0"/>
              </a:rPr>
              <a:t>autosomica</a:t>
            </a:r>
            <a:r>
              <a:rPr kumimoji="0" lang="it-IT" sz="2400" b="1" i="0" u="none" strike="noStrike" kern="1200" cap="none" spc="0" normalizeH="0" noProof="0" dirty="0" smtClean="0">
                <a:ln>
                  <a:noFill/>
                </a:ln>
                <a:solidFill>
                  <a:srgbClr val="0070C0"/>
                </a:solidFill>
                <a:effectLst/>
                <a:uLnTx/>
                <a:uFillTx/>
                <a:latin typeface="Arial" pitchFamily="34" charset="0"/>
                <a:cs typeface="Arial" pitchFamily="34" charset="0"/>
              </a:rPr>
              <a:t> recessiva</a:t>
            </a:r>
            <a:r>
              <a:rPr kumimoji="0" lang="it-IT" sz="2400" i="0" u="none" strike="noStrike" kern="1200" cap="none" spc="0" normalizeH="0" noProof="0" dirty="0" smtClean="0">
                <a:ln>
                  <a:noFill/>
                </a:ln>
                <a:effectLst/>
                <a:uLnTx/>
                <a:uFillTx/>
                <a:latin typeface="Arial" pitchFamily="34" charset="0"/>
                <a:cs typeface="Arial" pitchFamily="34" charset="0"/>
              </a:rPr>
              <a:t>) e risultano in un deficit di legame dell’ormone e in una deficienza di </a:t>
            </a:r>
            <a:r>
              <a:rPr kumimoji="0" lang="it-IT" sz="2400" b="1" i="0" u="none" strike="noStrike" kern="1200" cap="none" spc="0" normalizeH="0" noProof="0" dirty="0" smtClean="0">
                <a:ln>
                  <a:noFill/>
                </a:ln>
                <a:solidFill>
                  <a:srgbClr val="0070C0"/>
                </a:solidFill>
                <a:effectLst/>
                <a:uLnTx/>
                <a:uFillTx/>
                <a:latin typeface="Arial" pitchFamily="34" charset="0"/>
                <a:cs typeface="Arial" pitchFamily="34" charset="0"/>
              </a:rPr>
              <a:t>GHBP circolante</a:t>
            </a:r>
          </a:p>
          <a:p>
            <a:pPr marL="342900" marR="0" lvl="0" indent="-342900" algn="l" defTabSz="914400" rtl="0" eaLnBrk="1" fontAlgn="auto" latinLnBrk="0" hangingPunct="1">
              <a:lnSpc>
                <a:spcPts val="4000"/>
              </a:lnSpc>
              <a:spcBef>
                <a:spcPct val="20000"/>
              </a:spcBef>
              <a:spcAft>
                <a:spcPts val="0"/>
              </a:spcAft>
              <a:buClrTx/>
              <a:buSzTx/>
              <a:buFont typeface="Arial" pitchFamily="34" charset="0"/>
              <a:buChar char="•"/>
              <a:tabLst/>
              <a:defRPr/>
            </a:pPr>
            <a:r>
              <a:rPr lang="it-IT" sz="2400" dirty="0" smtClean="0">
                <a:latin typeface="Arial" pitchFamily="34" charset="0"/>
                <a:cs typeface="Arial" pitchFamily="34" charset="0"/>
              </a:rPr>
              <a:t>Descritte mutazioni della </a:t>
            </a:r>
            <a:r>
              <a:rPr lang="it-IT" sz="2400" b="1" dirty="0" smtClean="0">
                <a:solidFill>
                  <a:srgbClr val="0070C0"/>
                </a:solidFill>
                <a:latin typeface="Arial" pitchFamily="34" charset="0"/>
                <a:cs typeface="Arial" pitchFamily="34" charset="0"/>
              </a:rPr>
              <a:t>porzione intracellulare </a:t>
            </a:r>
            <a:r>
              <a:rPr lang="it-IT" sz="2400" dirty="0" smtClean="0">
                <a:latin typeface="Arial" pitchFamily="34" charset="0"/>
                <a:cs typeface="Arial" pitchFamily="34" charset="0"/>
              </a:rPr>
              <a:t>che in due casi hanno presentato una </a:t>
            </a:r>
            <a:r>
              <a:rPr lang="it-IT" sz="2400" b="1" dirty="0" smtClean="0">
                <a:solidFill>
                  <a:srgbClr val="0070C0"/>
                </a:solidFill>
                <a:latin typeface="Arial" pitchFamily="34" charset="0"/>
                <a:cs typeface="Arial" pitchFamily="34" charset="0"/>
              </a:rPr>
              <a:t>ereditarietà </a:t>
            </a:r>
            <a:r>
              <a:rPr lang="it-IT" sz="2400" b="1" dirty="0" err="1" smtClean="0">
                <a:solidFill>
                  <a:srgbClr val="0070C0"/>
                </a:solidFill>
                <a:latin typeface="Arial" pitchFamily="34" charset="0"/>
                <a:cs typeface="Arial" pitchFamily="34" charset="0"/>
              </a:rPr>
              <a:t>autosomica</a:t>
            </a:r>
            <a:r>
              <a:rPr lang="it-IT" sz="2400" b="1" dirty="0" smtClean="0">
                <a:solidFill>
                  <a:srgbClr val="0070C0"/>
                </a:solidFill>
                <a:latin typeface="Arial" pitchFamily="34" charset="0"/>
                <a:cs typeface="Arial" pitchFamily="34" charset="0"/>
              </a:rPr>
              <a:t> dominante</a:t>
            </a:r>
            <a:r>
              <a:rPr lang="it-IT" sz="2400" dirty="0" smtClean="0">
                <a:latin typeface="Arial" pitchFamily="34" charset="0"/>
                <a:cs typeface="Arial" pitchFamily="34" charset="0"/>
              </a:rPr>
              <a:t> (</a:t>
            </a:r>
            <a:r>
              <a:rPr lang="it-IT" sz="2400" b="1" dirty="0" smtClean="0">
                <a:solidFill>
                  <a:srgbClr val="0070C0"/>
                </a:solidFill>
                <a:latin typeface="Arial" pitchFamily="34" charset="0"/>
                <a:cs typeface="Arial" pitchFamily="34" charset="0"/>
              </a:rPr>
              <a:t>effetto dominante negativo </a:t>
            </a:r>
            <a:r>
              <a:rPr lang="it-IT" sz="2400" dirty="0" smtClean="0">
                <a:latin typeface="Arial" pitchFamily="34" charset="0"/>
                <a:cs typeface="Arial" pitchFamily="34" charset="0"/>
              </a:rPr>
              <a:t>forse per legame con il GHR </a:t>
            </a:r>
            <a:r>
              <a:rPr lang="it-IT" sz="2400" dirty="0" err="1" smtClean="0">
                <a:latin typeface="Arial" pitchFamily="34" charset="0"/>
                <a:cs typeface="Arial" pitchFamily="34" charset="0"/>
              </a:rPr>
              <a:t>wild-type</a:t>
            </a:r>
            <a:r>
              <a:rPr lang="it-IT" sz="2400" dirty="0" smtClean="0">
                <a:latin typeface="Arial" pitchFamily="34" charset="0"/>
                <a:cs typeface="Arial" pitchFamily="34" charset="0"/>
              </a:rPr>
              <a:t> e inibizione della </a:t>
            </a:r>
            <a:r>
              <a:rPr lang="it-IT" sz="2400" dirty="0" err="1" smtClean="0">
                <a:latin typeface="Arial" pitchFamily="34" charset="0"/>
                <a:cs typeface="Arial" pitchFamily="34" charset="0"/>
              </a:rPr>
              <a:t>dimerizzazione</a:t>
            </a:r>
            <a:r>
              <a:rPr lang="it-IT" sz="2400" dirty="0" smtClean="0">
                <a:latin typeface="Arial" pitchFamily="34" charset="0"/>
                <a:cs typeface="Arial" pitchFamily="34" charset="0"/>
              </a:rPr>
              <a:t>)</a:t>
            </a:r>
            <a:endParaRPr kumimoji="0" lang="it-IT" sz="2400" i="0" u="none" strike="noStrike" kern="1200" cap="none" spc="0" normalizeH="0" noProof="0" dirty="0" smtClean="0">
              <a:ln>
                <a:noFill/>
              </a:ln>
              <a:effectLst/>
              <a:uLnTx/>
              <a:uFillTx/>
              <a:latin typeface="Arial" pitchFamily="34" charset="0"/>
              <a:cs typeface="Arial" pitchFamily="34" charset="0"/>
            </a:endParaRPr>
          </a:p>
          <a:p>
            <a:pPr marL="342900" marR="0" lvl="0" indent="-342900" algn="l" defTabSz="914400" rtl="0" eaLnBrk="1" fontAlgn="auto" latinLnBrk="0" hangingPunct="1">
              <a:lnSpc>
                <a:spcPts val="4000"/>
              </a:lnSpc>
              <a:spcBef>
                <a:spcPct val="20000"/>
              </a:spcBef>
              <a:spcAft>
                <a:spcPts val="0"/>
              </a:spcAft>
              <a:buClrTx/>
              <a:buSzTx/>
              <a:buFont typeface="Arial" pitchFamily="34" charset="0"/>
              <a:buChar char="•"/>
              <a:tabLst/>
              <a:defRPr/>
            </a:pPr>
            <a:endParaRPr kumimoji="0" lang="it-IT" sz="2400" i="0" u="none" strike="noStrike" kern="1200" cap="none" spc="0" normalizeH="0" baseline="0" noProof="0" dirty="0" smtClean="0">
              <a:ln>
                <a:noFill/>
              </a:ln>
              <a:effectLst/>
              <a:uLnTx/>
              <a:uFillTx/>
              <a:latin typeface="Arial" pitchFamily="34" charset="0"/>
              <a:cs typeface="Arial" pitchFamily="34" charset="0"/>
            </a:endParaRPr>
          </a:p>
          <a:p>
            <a:pPr marL="342900" marR="0" lvl="0" indent="-342900" algn="l" defTabSz="914400" rtl="0" eaLnBrk="1" fontAlgn="auto" latinLnBrk="0" hangingPunct="1">
              <a:lnSpc>
                <a:spcPts val="4000"/>
              </a:lnSpc>
              <a:spcBef>
                <a:spcPct val="20000"/>
              </a:spcBef>
              <a:spcAft>
                <a:spcPts val="0"/>
              </a:spcAft>
              <a:buClrTx/>
              <a:buSzTx/>
              <a:buFont typeface="Arial" pitchFamily="34" charset="0"/>
              <a:buChar char="•"/>
              <a:tabLst/>
              <a:defRPr/>
            </a:pPr>
            <a:endParaRPr kumimoji="0" lang="it-IT" sz="2400" i="0" u="none" strike="noStrike" kern="1200" cap="none" spc="0" normalizeH="0" baseline="0" noProof="0" dirty="0" smtClean="0">
              <a:ln>
                <a:noFill/>
              </a:ln>
              <a:solidFill>
                <a:schemeClr val="tx1"/>
              </a:solidFill>
              <a:effectLst/>
              <a:uLnTx/>
              <a:uFillTx/>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po 34"/>
          <p:cNvGrpSpPr/>
          <p:nvPr/>
        </p:nvGrpSpPr>
        <p:grpSpPr>
          <a:xfrm>
            <a:off x="33316" y="1897767"/>
            <a:ext cx="1737908" cy="2561224"/>
            <a:chOff x="107504" y="1731872"/>
            <a:chExt cx="1737908" cy="2561224"/>
          </a:xfrm>
        </p:grpSpPr>
        <p:pic>
          <p:nvPicPr>
            <p:cNvPr id="1028" name="Picture 4" descr="http://dualibra.com/wp-content/uploads/2012/04/037800%7E1/Part%2015.%20Endocrinology%20and%20Metabolism/Section%201.%20Endocrinology/335_files/loadBinary_009.gif">
              <a:hlinkClick r:id="rId3"/>
            </p:cNvPr>
            <p:cNvPicPr>
              <a:picLocks noChangeAspect="1" noChangeArrowheads="1"/>
            </p:cNvPicPr>
            <p:nvPr/>
          </p:nvPicPr>
          <p:blipFill>
            <a:blip r:embed="rId4" cstate="print"/>
            <a:srcRect l="37703" r="15969" b="40382"/>
            <a:stretch>
              <a:fillRect/>
            </a:stretch>
          </p:blipFill>
          <p:spPr bwMode="auto">
            <a:xfrm>
              <a:off x="107504" y="1731872"/>
              <a:ext cx="1737908" cy="2448272"/>
            </a:xfrm>
            <a:prstGeom prst="rect">
              <a:avLst/>
            </a:prstGeom>
            <a:noFill/>
          </p:spPr>
        </p:pic>
        <p:sp>
          <p:nvSpPr>
            <p:cNvPr id="29" name="Rettangolo 28"/>
            <p:cNvSpPr/>
            <p:nvPr/>
          </p:nvSpPr>
          <p:spPr>
            <a:xfrm>
              <a:off x="113944" y="4077072"/>
              <a:ext cx="291115" cy="216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nvGrpSpPr>
          <p:cNvPr id="4" name="Gruppo 30"/>
          <p:cNvGrpSpPr/>
          <p:nvPr/>
        </p:nvGrpSpPr>
        <p:grpSpPr>
          <a:xfrm>
            <a:off x="2373902" y="3501008"/>
            <a:ext cx="4032448" cy="3168352"/>
            <a:chOff x="4788024" y="2924944"/>
            <a:chExt cx="4032448" cy="3168352"/>
          </a:xfrm>
        </p:grpSpPr>
        <p:pic>
          <p:nvPicPr>
            <p:cNvPr id="22" name="Picture 2" descr="http://www.nature.com/nrendo/journal/v5/n4/images/nrendo.2009.19-f1.jpg">
              <a:hlinkClick r:id="rId5"/>
            </p:cNvPr>
            <p:cNvPicPr>
              <a:picLocks noChangeAspect="1" noChangeArrowheads="1"/>
            </p:cNvPicPr>
            <p:nvPr/>
          </p:nvPicPr>
          <p:blipFill>
            <a:blip r:embed="rId6" cstate="print"/>
            <a:srcRect l="8197" t="34174"/>
            <a:stretch>
              <a:fillRect/>
            </a:stretch>
          </p:blipFill>
          <p:spPr bwMode="auto">
            <a:xfrm>
              <a:off x="4788024" y="3013816"/>
              <a:ext cx="4032448" cy="3079480"/>
            </a:xfrm>
            <a:prstGeom prst="rect">
              <a:avLst/>
            </a:prstGeom>
            <a:noFill/>
          </p:spPr>
        </p:pic>
        <p:sp>
          <p:nvSpPr>
            <p:cNvPr id="30" name="Rettangolo 29"/>
            <p:cNvSpPr/>
            <p:nvPr/>
          </p:nvSpPr>
          <p:spPr>
            <a:xfrm>
              <a:off x="4932040" y="2924944"/>
              <a:ext cx="259085" cy="1421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nvGrpSpPr>
          <p:cNvPr id="5" name="Gruppo 33"/>
          <p:cNvGrpSpPr/>
          <p:nvPr/>
        </p:nvGrpSpPr>
        <p:grpSpPr>
          <a:xfrm>
            <a:off x="1790984" y="1389943"/>
            <a:ext cx="4392488" cy="1527398"/>
            <a:chOff x="1927464" y="1196752"/>
            <a:chExt cx="4392488" cy="1527398"/>
          </a:xfrm>
        </p:grpSpPr>
        <p:pic>
          <p:nvPicPr>
            <p:cNvPr id="1026" name="Picture 2" descr="http://www.nature.com/nrendo/journal/v5/n4/images/nrendo.2009.19-f1.jpg">
              <a:hlinkClick r:id="rId5"/>
            </p:cNvPr>
            <p:cNvPicPr>
              <a:picLocks noChangeAspect="1" noChangeArrowheads="1"/>
            </p:cNvPicPr>
            <p:nvPr/>
          </p:nvPicPr>
          <p:blipFill>
            <a:blip r:embed="rId6" cstate="print"/>
            <a:srcRect b="68110"/>
            <a:stretch>
              <a:fillRect/>
            </a:stretch>
          </p:blipFill>
          <p:spPr bwMode="auto">
            <a:xfrm>
              <a:off x="1927464" y="1196752"/>
              <a:ext cx="4392488" cy="1491857"/>
            </a:xfrm>
            <a:prstGeom prst="rect">
              <a:avLst/>
            </a:prstGeom>
            <a:noFill/>
          </p:spPr>
        </p:pic>
        <p:sp>
          <p:nvSpPr>
            <p:cNvPr id="32" name="Rettangolo 31"/>
            <p:cNvSpPr/>
            <p:nvPr/>
          </p:nvSpPr>
          <p:spPr>
            <a:xfrm>
              <a:off x="2627784" y="2627387"/>
              <a:ext cx="191616" cy="967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cxnSp>
        <p:nvCxnSpPr>
          <p:cNvPr id="8" name="Connettore 1 7"/>
          <p:cNvCxnSpPr/>
          <p:nvPr/>
        </p:nvCxnSpPr>
        <p:spPr>
          <a:xfrm flipH="1">
            <a:off x="959122" y="1899036"/>
            <a:ext cx="1313647" cy="9015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Connettore 1 9"/>
          <p:cNvCxnSpPr/>
          <p:nvPr/>
        </p:nvCxnSpPr>
        <p:spPr>
          <a:xfrm flipH="1">
            <a:off x="1636303" y="2156613"/>
            <a:ext cx="855407" cy="153508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 name="Gruppo 37"/>
          <p:cNvGrpSpPr/>
          <p:nvPr/>
        </p:nvGrpSpPr>
        <p:grpSpPr>
          <a:xfrm>
            <a:off x="184188" y="4676378"/>
            <a:ext cx="2260581" cy="1901924"/>
            <a:chOff x="1663347" y="3774182"/>
            <a:chExt cx="2260581" cy="1901924"/>
          </a:xfrm>
        </p:grpSpPr>
        <p:grpSp>
          <p:nvGrpSpPr>
            <p:cNvPr id="7" name="Gruppo 27"/>
            <p:cNvGrpSpPr>
              <a:grpSpLocks noChangeAspect="1"/>
            </p:cNvGrpSpPr>
            <p:nvPr/>
          </p:nvGrpSpPr>
          <p:grpSpPr>
            <a:xfrm>
              <a:off x="1663347" y="3774182"/>
              <a:ext cx="2260581" cy="1707061"/>
              <a:chOff x="1880832" y="3196984"/>
              <a:chExt cx="2691168" cy="2032216"/>
            </a:xfrm>
          </p:grpSpPr>
          <p:pic>
            <p:nvPicPr>
              <p:cNvPr id="1030" name="Picture 6" descr="http://www.ccjm.org/content/76/Suppl_5/S20/F1.large.jpg">
                <a:hlinkClick r:id="rId7"/>
              </p:cNvPr>
              <p:cNvPicPr>
                <a:picLocks noChangeAspect="1" noChangeArrowheads="1"/>
              </p:cNvPicPr>
              <p:nvPr/>
            </p:nvPicPr>
            <p:blipFill>
              <a:blip r:embed="rId8" cstate="print">
                <a:clrChange>
                  <a:clrFrom>
                    <a:srgbClr val="FFFCD9"/>
                  </a:clrFrom>
                  <a:clrTo>
                    <a:srgbClr val="FFFCD9">
                      <a:alpha val="0"/>
                    </a:srgbClr>
                  </a:clrTo>
                </a:clrChange>
              </a:blip>
              <a:srcRect l="17366" t="79409" r="56912" b="7105"/>
              <a:stretch>
                <a:fillRect/>
              </a:stretch>
            </p:blipFill>
            <p:spPr bwMode="auto">
              <a:xfrm>
                <a:off x="1880832" y="4278245"/>
                <a:ext cx="1351274" cy="721322"/>
              </a:xfrm>
              <a:prstGeom prst="rect">
                <a:avLst/>
              </a:prstGeom>
              <a:noFill/>
            </p:spPr>
          </p:pic>
          <p:pic>
            <p:nvPicPr>
              <p:cNvPr id="18" name="Picture 6" descr="http://www.ccjm.org/content/76/Suppl_5/S20/F1.large.jpg">
                <a:hlinkClick r:id="rId7"/>
              </p:cNvPr>
              <p:cNvPicPr>
                <a:picLocks noChangeAspect="1" noChangeArrowheads="1"/>
              </p:cNvPicPr>
              <p:nvPr/>
            </p:nvPicPr>
            <p:blipFill>
              <a:blip r:embed="rId8" cstate="print">
                <a:clrChange>
                  <a:clrFrom>
                    <a:srgbClr val="FFFCD9"/>
                  </a:clrFrom>
                  <a:clrTo>
                    <a:srgbClr val="FFFCD9">
                      <a:alpha val="0"/>
                    </a:srgbClr>
                  </a:clrTo>
                </a:clrChange>
              </a:blip>
              <a:srcRect l="7099" t="13081" r="77900" b="66276"/>
              <a:stretch>
                <a:fillRect/>
              </a:stretch>
            </p:blipFill>
            <p:spPr bwMode="auto">
              <a:xfrm>
                <a:off x="3293272" y="3196984"/>
                <a:ext cx="788040" cy="1104122"/>
              </a:xfrm>
              <a:prstGeom prst="rect">
                <a:avLst/>
              </a:prstGeom>
              <a:noFill/>
            </p:spPr>
          </p:pic>
          <p:pic>
            <p:nvPicPr>
              <p:cNvPr id="19" name="Picture 6" descr="http://www.ccjm.org/content/76/Suppl_5/S20/F1.large.jpg">
                <a:hlinkClick r:id="rId7"/>
              </p:cNvPr>
              <p:cNvPicPr>
                <a:picLocks noChangeAspect="1" noChangeArrowheads="1"/>
              </p:cNvPicPr>
              <p:nvPr/>
            </p:nvPicPr>
            <p:blipFill>
              <a:blip r:embed="rId8" cstate="print">
                <a:clrChange>
                  <a:clrFrom>
                    <a:srgbClr val="FFFCD9"/>
                  </a:clrFrom>
                  <a:clrTo>
                    <a:srgbClr val="FFFCD9">
                      <a:alpha val="0"/>
                    </a:srgbClr>
                  </a:clrTo>
                </a:clrChange>
              </a:blip>
              <a:srcRect t="46844" r="68474" b="35265"/>
              <a:stretch>
                <a:fillRect/>
              </a:stretch>
            </p:blipFill>
            <p:spPr bwMode="auto">
              <a:xfrm>
                <a:off x="2843808" y="4206237"/>
                <a:ext cx="1656184" cy="956905"/>
              </a:xfrm>
              <a:prstGeom prst="rect">
                <a:avLst/>
              </a:prstGeom>
              <a:noFill/>
            </p:spPr>
          </p:pic>
          <p:pic>
            <p:nvPicPr>
              <p:cNvPr id="20" name="Picture 6" descr="http://www.ccjm.org/content/76/Suppl_5/S20/F1.large.jpg">
                <a:hlinkClick r:id="rId7"/>
              </p:cNvPr>
              <p:cNvPicPr>
                <a:picLocks noChangeAspect="1" noChangeArrowheads="1"/>
              </p:cNvPicPr>
              <p:nvPr/>
            </p:nvPicPr>
            <p:blipFill>
              <a:blip r:embed="rId8" cstate="print">
                <a:clrChange>
                  <a:clrFrom>
                    <a:srgbClr val="FFFCD9"/>
                  </a:clrFrom>
                  <a:clrTo>
                    <a:srgbClr val="FFFCD9">
                      <a:alpha val="0"/>
                    </a:srgbClr>
                  </a:clrTo>
                </a:clrChange>
              </a:blip>
              <a:srcRect l="39119" t="6825" r="42746" b="79069"/>
              <a:stretch>
                <a:fillRect/>
              </a:stretch>
            </p:blipFill>
            <p:spPr bwMode="auto">
              <a:xfrm>
                <a:off x="2289352" y="3421392"/>
                <a:ext cx="952689" cy="754482"/>
              </a:xfrm>
              <a:prstGeom prst="rect">
                <a:avLst/>
              </a:prstGeom>
              <a:noFill/>
            </p:spPr>
          </p:pic>
          <p:sp>
            <p:nvSpPr>
              <p:cNvPr id="23" name="Rettangolo 22"/>
              <p:cNvSpPr/>
              <p:nvPr/>
            </p:nvSpPr>
            <p:spPr>
              <a:xfrm>
                <a:off x="1979712" y="4365104"/>
                <a:ext cx="432048" cy="18784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 name="Rettangolo 23"/>
              <p:cNvSpPr/>
              <p:nvPr/>
            </p:nvSpPr>
            <p:spPr>
              <a:xfrm>
                <a:off x="2176686" y="4105647"/>
                <a:ext cx="576064" cy="1440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5" name="Rettangolo 24"/>
              <p:cNvSpPr/>
              <p:nvPr/>
            </p:nvSpPr>
            <p:spPr>
              <a:xfrm>
                <a:off x="3995936" y="4869160"/>
                <a:ext cx="576064" cy="360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6" name="Rettangolo 25"/>
              <p:cNvSpPr/>
              <p:nvPr/>
            </p:nvSpPr>
            <p:spPr>
              <a:xfrm>
                <a:off x="3779912" y="3284984"/>
                <a:ext cx="360040" cy="2011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7" name="Rettangolo 26"/>
              <p:cNvSpPr/>
              <p:nvPr/>
            </p:nvSpPr>
            <p:spPr>
              <a:xfrm>
                <a:off x="3986411" y="3429000"/>
                <a:ext cx="72008" cy="4320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36" name="CasellaDiTesto 35"/>
            <p:cNvSpPr txBox="1"/>
            <p:nvPr/>
          </p:nvSpPr>
          <p:spPr>
            <a:xfrm>
              <a:off x="2266722" y="5444663"/>
              <a:ext cx="1003801" cy="215444"/>
            </a:xfrm>
            <a:prstGeom prst="rect">
              <a:avLst/>
            </a:prstGeom>
            <a:noFill/>
          </p:spPr>
          <p:txBody>
            <a:bodyPr wrap="none" rtlCol="0">
              <a:spAutoFit/>
            </a:bodyPr>
            <a:lstStyle/>
            <a:p>
              <a:r>
                <a:rPr lang="it-IT" sz="800" dirty="0" err="1" smtClean="0">
                  <a:latin typeface="Arial" pitchFamily="34" charset="0"/>
                  <a:cs typeface="Arial" pitchFamily="34" charset="0"/>
                </a:rPr>
                <a:t>Peripheral</a:t>
              </a:r>
              <a:r>
                <a:rPr lang="it-IT" sz="800" dirty="0" smtClean="0">
                  <a:latin typeface="Arial" pitchFamily="34" charset="0"/>
                  <a:cs typeface="Arial" pitchFamily="34" charset="0"/>
                </a:rPr>
                <a:t> </a:t>
              </a:r>
              <a:r>
                <a:rPr lang="it-IT" sz="800" dirty="0" err="1" smtClean="0">
                  <a:latin typeface="Arial" pitchFamily="34" charset="0"/>
                  <a:cs typeface="Arial" pitchFamily="34" charset="0"/>
                </a:rPr>
                <a:t>tissues</a:t>
              </a:r>
              <a:endParaRPr lang="it-IT" sz="800" dirty="0">
                <a:latin typeface="Arial" pitchFamily="34" charset="0"/>
                <a:cs typeface="Arial" pitchFamily="34" charset="0"/>
              </a:endParaRPr>
            </a:p>
          </p:txBody>
        </p:sp>
        <p:sp>
          <p:nvSpPr>
            <p:cNvPr id="37" name="Rettangolo 36"/>
            <p:cNvSpPr/>
            <p:nvPr/>
          </p:nvSpPr>
          <p:spPr>
            <a:xfrm>
              <a:off x="1687730" y="3803898"/>
              <a:ext cx="2160240" cy="187220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cxnSp>
        <p:nvCxnSpPr>
          <p:cNvPr id="42" name="Connettore 2 41"/>
          <p:cNvCxnSpPr/>
          <p:nvPr/>
        </p:nvCxnSpPr>
        <p:spPr>
          <a:xfrm>
            <a:off x="2600760" y="2820578"/>
            <a:ext cx="5960" cy="784553"/>
          </a:xfrm>
          <a:prstGeom prst="straightConnector1">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4" name="Connettore 2 33"/>
          <p:cNvCxnSpPr/>
          <p:nvPr/>
        </p:nvCxnSpPr>
        <p:spPr>
          <a:xfrm flipH="1">
            <a:off x="1119117" y="2129051"/>
            <a:ext cx="5104262" cy="87345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8" name="Segnaposto contenuto 2"/>
          <p:cNvSpPr txBox="1">
            <a:spLocks/>
          </p:cNvSpPr>
          <p:nvPr/>
        </p:nvSpPr>
        <p:spPr>
          <a:xfrm>
            <a:off x="6185150" y="1166019"/>
            <a:ext cx="3139378" cy="3271094"/>
          </a:xfrm>
          <a:prstGeom prst="rect">
            <a:avLst/>
          </a:prstGeom>
        </p:spPr>
        <p:txBody>
          <a:bodyPr>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it-IT" sz="2000" b="1" i="0" u="none" strike="noStrike" kern="1200" cap="none" spc="0" normalizeH="0" baseline="0" noProof="0" dirty="0" smtClean="0">
                <a:ln>
                  <a:noFill/>
                </a:ln>
                <a:solidFill>
                  <a:schemeClr val="tx1"/>
                </a:solidFill>
                <a:effectLst/>
                <a:uLnTx/>
                <a:uFillTx/>
                <a:latin typeface="Arial" pitchFamily="34" charset="0"/>
                <a:cs typeface="Arial" pitchFamily="34" charset="0"/>
              </a:rPr>
              <a:t>Mutazioni ormoni</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it-IT" sz="2000" b="1" dirty="0" smtClean="0">
                <a:latin typeface="Arial" pitchFamily="34" charset="0"/>
                <a:cs typeface="Arial" pitchFamily="34" charset="0"/>
              </a:rPr>
              <a:t>Mutazioni recettori</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it-IT" sz="2000" b="1" i="0" u="none" strike="noStrike" kern="1200" cap="none" spc="0" normalizeH="0" baseline="0" noProof="0" dirty="0" smtClean="0">
                <a:ln>
                  <a:noFill/>
                </a:ln>
                <a:solidFill>
                  <a:schemeClr val="tx1"/>
                </a:solidFill>
                <a:effectLst/>
                <a:uLnTx/>
                <a:uFillTx/>
                <a:latin typeface="Arial" pitchFamily="34" charset="0"/>
                <a:cs typeface="Arial" pitchFamily="34" charset="0"/>
              </a:rPr>
              <a:t>Mutazioni mediatori del </a:t>
            </a:r>
            <a:r>
              <a:rPr kumimoji="0" lang="it-IT" sz="2000" b="1" i="0" u="none" strike="noStrike" kern="1200" cap="none" spc="0" normalizeH="0" baseline="0" noProof="0" dirty="0" err="1" smtClean="0">
                <a:ln>
                  <a:noFill/>
                </a:ln>
                <a:solidFill>
                  <a:schemeClr val="tx1"/>
                </a:solidFill>
                <a:effectLst/>
                <a:uLnTx/>
                <a:uFillTx/>
                <a:latin typeface="Arial" pitchFamily="34" charset="0"/>
                <a:cs typeface="Arial" pitchFamily="34" charset="0"/>
              </a:rPr>
              <a:t>signaling</a:t>
            </a:r>
            <a:endParaRPr kumimoji="0" lang="it-IT" sz="2000" b="1" i="0" u="none" strike="noStrike" kern="1200" cap="none" spc="0" normalizeH="0" baseline="0" noProof="0" dirty="0" smtClean="0">
              <a:ln>
                <a:noFill/>
              </a:ln>
              <a:solidFill>
                <a:schemeClr val="tx1"/>
              </a:solidFill>
              <a:effectLst/>
              <a:uLnTx/>
              <a:uFillTx/>
              <a:latin typeface="Arial" pitchFamily="34" charset="0"/>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it-IT" sz="2000" b="1" dirty="0" smtClean="0">
                <a:latin typeface="Arial" pitchFamily="34" charset="0"/>
                <a:cs typeface="Arial" pitchFamily="34" charset="0"/>
              </a:rPr>
              <a:t>Mutazioni fattori di trascrizione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it-IT" sz="2000" b="1" i="0" u="none" strike="noStrike" kern="1200" cap="none" spc="0" normalizeH="0" baseline="0" noProof="0" dirty="0" smtClean="0">
                <a:ln>
                  <a:noFill/>
                </a:ln>
                <a:solidFill>
                  <a:schemeClr val="tx1"/>
                </a:solidFill>
                <a:effectLst/>
                <a:uLnTx/>
                <a:uFillTx/>
                <a:latin typeface="Arial" pitchFamily="34" charset="0"/>
                <a:cs typeface="Arial" pitchFamily="34" charset="0"/>
              </a:rPr>
              <a:t>Difetti sintesi ormonale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it-IT" sz="2000" b="1" dirty="0" smtClean="0">
                <a:latin typeface="Arial" pitchFamily="34" charset="0"/>
                <a:cs typeface="Arial" pitchFamily="34" charset="0"/>
              </a:rPr>
              <a:t>Difetti canali o trasportatori</a:t>
            </a:r>
            <a:endParaRPr kumimoji="0" lang="it-IT" sz="2000" b="1" i="0" u="none" strike="noStrike" kern="1200" cap="none" spc="0" normalizeH="0" baseline="0" noProof="0" dirty="0" smtClean="0">
              <a:ln>
                <a:noFill/>
              </a:ln>
              <a:solidFill>
                <a:schemeClr val="tx1"/>
              </a:solidFill>
              <a:effectLst/>
              <a:uLnTx/>
              <a:uFillTx/>
              <a:latin typeface="Arial" pitchFamily="34" charset="0"/>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it-IT" sz="2000" b="1" i="0" u="none" strike="noStrike" kern="1200" cap="none" spc="0" normalizeH="0" baseline="0" noProof="0" dirty="0" smtClean="0">
                <a:ln>
                  <a:noFill/>
                </a:ln>
                <a:solidFill>
                  <a:schemeClr val="tx1"/>
                </a:solidFill>
                <a:effectLst/>
                <a:uLnTx/>
                <a:uFillTx/>
                <a:latin typeface="Arial" pitchFamily="34" charset="0"/>
                <a:cs typeface="Arial" pitchFamily="34" charset="0"/>
              </a:rPr>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it-IT" sz="2000" b="1" i="0" u="none" strike="noStrike" kern="1200" cap="none" spc="0" normalizeH="0" baseline="0" noProof="0" dirty="0" smtClean="0">
              <a:ln>
                <a:noFill/>
              </a:ln>
              <a:solidFill>
                <a:schemeClr val="tx1"/>
              </a:solidFill>
              <a:effectLst/>
              <a:uLnTx/>
              <a:uFillTx/>
              <a:latin typeface="Arial" pitchFamily="34" charset="0"/>
              <a:cs typeface="Arial" pitchFamily="34" charset="0"/>
            </a:endParaRPr>
          </a:p>
        </p:txBody>
      </p:sp>
      <p:sp>
        <p:nvSpPr>
          <p:cNvPr id="40" name="Titolo 1"/>
          <p:cNvSpPr txBox="1">
            <a:spLocks/>
          </p:cNvSpPr>
          <p:nvPr/>
        </p:nvSpPr>
        <p:spPr>
          <a:xfrm>
            <a:off x="685800" y="116632"/>
            <a:ext cx="7772400" cy="936104"/>
          </a:xfrm>
          <a:prstGeom prst="rect">
            <a:avLst/>
          </a:prstGeom>
        </p:spPr>
        <p:txBody>
          <a:bodyPr>
            <a:noAutofit/>
          </a:bodyPr>
          <a:lstStyle/>
          <a:p>
            <a:pPr lvl="0" algn="ctr">
              <a:spcBef>
                <a:spcPct val="0"/>
              </a:spcBef>
              <a:defRPr/>
            </a:pPr>
            <a:r>
              <a:rPr lang="it-IT" sz="2800" b="1" dirty="0">
                <a:solidFill>
                  <a:srgbClr val="FF0000"/>
                </a:solidFill>
                <a:effectLst>
                  <a:outerShdw blurRad="38100" dist="38100" dir="2700000" algn="tl">
                    <a:srgbClr val="000000">
                      <a:alpha val="43137"/>
                    </a:srgbClr>
                  </a:outerShdw>
                </a:effectLst>
                <a:latin typeface="Arial" pitchFamily="34" charset="0"/>
                <a:cs typeface="Arial" pitchFamily="34" charset="0"/>
              </a:rPr>
              <a:t>Come </a:t>
            </a:r>
            <a:r>
              <a:rPr lang="it-IT" sz="28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impattano i progressi della genomica in </a:t>
            </a:r>
            <a:r>
              <a:rPr lang="it-IT" sz="2800" b="1" dirty="0">
                <a:solidFill>
                  <a:srgbClr val="FF0000"/>
                </a:solidFill>
                <a:effectLst>
                  <a:outerShdw blurRad="38100" dist="38100" dir="2700000" algn="tl">
                    <a:srgbClr val="000000">
                      <a:alpha val="43137"/>
                    </a:srgbClr>
                  </a:outerShdw>
                </a:effectLst>
                <a:latin typeface="Arial" pitchFamily="34" charset="0"/>
                <a:cs typeface="Arial" pitchFamily="34" charset="0"/>
              </a:rPr>
              <a:t>ambito </a:t>
            </a:r>
            <a:r>
              <a:rPr lang="it-IT" sz="2800" b="1" dirty="0" err="1">
                <a:solidFill>
                  <a:srgbClr val="FF0000"/>
                </a:solidFill>
                <a:effectLst>
                  <a:outerShdw blurRad="38100" dist="38100" dir="2700000" algn="tl">
                    <a:srgbClr val="000000">
                      <a:alpha val="43137"/>
                    </a:srgbClr>
                  </a:outerShdw>
                </a:effectLst>
                <a:latin typeface="Arial" pitchFamily="34" charset="0"/>
                <a:cs typeface="Arial" pitchFamily="34" charset="0"/>
              </a:rPr>
              <a:t>endocrino-metabolico</a:t>
            </a:r>
            <a:r>
              <a:rPr lang="it-IT" sz="2800" b="1" dirty="0">
                <a:solidFill>
                  <a:srgbClr val="FF0000"/>
                </a:solidFill>
                <a:effectLst>
                  <a:outerShdw blurRad="38100" dist="38100" dir="2700000" algn="tl">
                    <a:srgbClr val="000000">
                      <a:alpha val="43137"/>
                    </a:srgbClr>
                  </a:outerShdw>
                </a:effectLst>
                <a:latin typeface="Arial" pitchFamily="34" charset="0"/>
                <a:cs typeface="Arial" pitchFamily="34" charset="0"/>
              </a:rPr>
              <a:t>?</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po 34"/>
          <p:cNvGrpSpPr/>
          <p:nvPr/>
        </p:nvGrpSpPr>
        <p:grpSpPr>
          <a:xfrm>
            <a:off x="33316" y="1897767"/>
            <a:ext cx="1737908" cy="2561224"/>
            <a:chOff x="107504" y="1731872"/>
            <a:chExt cx="1737908" cy="2561224"/>
          </a:xfrm>
        </p:grpSpPr>
        <p:pic>
          <p:nvPicPr>
            <p:cNvPr id="1028" name="Picture 4" descr="http://dualibra.com/wp-content/uploads/2012/04/037800%7E1/Part%2015.%20Endocrinology%20and%20Metabolism/Section%201.%20Endocrinology/335_files/loadBinary_009.gif">
              <a:hlinkClick r:id="rId3"/>
            </p:cNvPr>
            <p:cNvPicPr>
              <a:picLocks noChangeAspect="1" noChangeArrowheads="1"/>
            </p:cNvPicPr>
            <p:nvPr/>
          </p:nvPicPr>
          <p:blipFill>
            <a:blip r:embed="rId4" cstate="print"/>
            <a:srcRect l="37703" r="15969" b="40382"/>
            <a:stretch>
              <a:fillRect/>
            </a:stretch>
          </p:blipFill>
          <p:spPr bwMode="auto">
            <a:xfrm>
              <a:off x="107504" y="1731872"/>
              <a:ext cx="1737908" cy="2448272"/>
            </a:xfrm>
            <a:prstGeom prst="rect">
              <a:avLst/>
            </a:prstGeom>
            <a:noFill/>
          </p:spPr>
        </p:pic>
        <p:sp>
          <p:nvSpPr>
            <p:cNvPr id="29" name="Rettangolo 28"/>
            <p:cNvSpPr/>
            <p:nvPr/>
          </p:nvSpPr>
          <p:spPr>
            <a:xfrm>
              <a:off x="113944" y="4077072"/>
              <a:ext cx="291115" cy="216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nvGrpSpPr>
          <p:cNvPr id="4" name="Gruppo 30"/>
          <p:cNvGrpSpPr/>
          <p:nvPr/>
        </p:nvGrpSpPr>
        <p:grpSpPr>
          <a:xfrm>
            <a:off x="2373902" y="3501008"/>
            <a:ext cx="4032448" cy="3168352"/>
            <a:chOff x="4788024" y="2924944"/>
            <a:chExt cx="4032448" cy="3168352"/>
          </a:xfrm>
        </p:grpSpPr>
        <p:pic>
          <p:nvPicPr>
            <p:cNvPr id="22" name="Picture 2" descr="http://www.nature.com/nrendo/journal/v5/n4/images/nrendo.2009.19-f1.jpg">
              <a:hlinkClick r:id="rId5"/>
            </p:cNvPr>
            <p:cNvPicPr>
              <a:picLocks noChangeAspect="1" noChangeArrowheads="1"/>
            </p:cNvPicPr>
            <p:nvPr/>
          </p:nvPicPr>
          <p:blipFill>
            <a:blip r:embed="rId6" cstate="print"/>
            <a:srcRect l="8197" t="34174"/>
            <a:stretch>
              <a:fillRect/>
            </a:stretch>
          </p:blipFill>
          <p:spPr bwMode="auto">
            <a:xfrm>
              <a:off x="4788024" y="3013816"/>
              <a:ext cx="4032448" cy="3079480"/>
            </a:xfrm>
            <a:prstGeom prst="rect">
              <a:avLst/>
            </a:prstGeom>
            <a:noFill/>
          </p:spPr>
        </p:pic>
        <p:sp>
          <p:nvSpPr>
            <p:cNvPr id="30" name="Rettangolo 29"/>
            <p:cNvSpPr/>
            <p:nvPr/>
          </p:nvSpPr>
          <p:spPr>
            <a:xfrm>
              <a:off x="4932040" y="2924944"/>
              <a:ext cx="259085" cy="1421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nvGrpSpPr>
          <p:cNvPr id="5" name="Gruppo 33"/>
          <p:cNvGrpSpPr/>
          <p:nvPr/>
        </p:nvGrpSpPr>
        <p:grpSpPr>
          <a:xfrm>
            <a:off x="1790984" y="1389943"/>
            <a:ext cx="4392488" cy="1527398"/>
            <a:chOff x="1927464" y="1196752"/>
            <a:chExt cx="4392488" cy="1527398"/>
          </a:xfrm>
        </p:grpSpPr>
        <p:pic>
          <p:nvPicPr>
            <p:cNvPr id="1026" name="Picture 2" descr="http://www.nature.com/nrendo/journal/v5/n4/images/nrendo.2009.19-f1.jpg">
              <a:hlinkClick r:id="rId5"/>
            </p:cNvPr>
            <p:cNvPicPr>
              <a:picLocks noChangeAspect="1" noChangeArrowheads="1"/>
            </p:cNvPicPr>
            <p:nvPr/>
          </p:nvPicPr>
          <p:blipFill>
            <a:blip r:embed="rId6" cstate="print"/>
            <a:srcRect b="68110"/>
            <a:stretch>
              <a:fillRect/>
            </a:stretch>
          </p:blipFill>
          <p:spPr bwMode="auto">
            <a:xfrm>
              <a:off x="1927464" y="1196752"/>
              <a:ext cx="4392488" cy="1491857"/>
            </a:xfrm>
            <a:prstGeom prst="rect">
              <a:avLst/>
            </a:prstGeom>
            <a:noFill/>
          </p:spPr>
        </p:pic>
        <p:sp>
          <p:nvSpPr>
            <p:cNvPr id="32" name="Rettangolo 31"/>
            <p:cNvSpPr/>
            <p:nvPr/>
          </p:nvSpPr>
          <p:spPr>
            <a:xfrm>
              <a:off x="2627784" y="2627387"/>
              <a:ext cx="191616" cy="967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cxnSp>
        <p:nvCxnSpPr>
          <p:cNvPr id="8" name="Connettore 1 7"/>
          <p:cNvCxnSpPr/>
          <p:nvPr/>
        </p:nvCxnSpPr>
        <p:spPr>
          <a:xfrm flipH="1">
            <a:off x="959122" y="1899036"/>
            <a:ext cx="1313647" cy="9015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Connettore 1 9"/>
          <p:cNvCxnSpPr/>
          <p:nvPr/>
        </p:nvCxnSpPr>
        <p:spPr>
          <a:xfrm flipH="1">
            <a:off x="1636303" y="2156613"/>
            <a:ext cx="855407" cy="153508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 name="Gruppo 37"/>
          <p:cNvGrpSpPr/>
          <p:nvPr/>
        </p:nvGrpSpPr>
        <p:grpSpPr>
          <a:xfrm>
            <a:off x="184188" y="4676378"/>
            <a:ext cx="2260581" cy="1901924"/>
            <a:chOff x="1663347" y="3774182"/>
            <a:chExt cx="2260581" cy="1901924"/>
          </a:xfrm>
        </p:grpSpPr>
        <p:grpSp>
          <p:nvGrpSpPr>
            <p:cNvPr id="7" name="Gruppo 27"/>
            <p:cNvGrpSpPr>
              <a:grpSpLocks noChangeAspect="1"/>
            </p:cNvGrpSpPr>
            <p:nvPr/>
          </p:nvGrpSpPr>
          <p:grpSpPr>
            <a:xfrm>
              <a:off x="1663347" y="3774182"/>
              <a:ext cx="2260581" cy="1707061"/>
              <a:chOff x="1880832" y="3196984"/>
              <a:chExt cx="2691168" cy="2032216"/>
            </a:xfrm>
          </p:grpSpPr>
          <p:pic>
            <p:nvPicPr>
              <p:cNvPr id="1030" name="Picture 6" descr="http://www.ccjm.org/content/76/Suppl_5/S20/F1.large.jpg">
                <a:hlinkClick r:id="rId7"/>
              </p:cNvPr>
              <p:cNvPicPr>
                <a:picLocks noChangeAspect="1" noChangeArrowheads="1"/>
              </p:cNvPicPr>
              <p:nvPr/>
            </p:nvPicPr>
            <p:blipFill>
              <a:blip r:embed="rId8" cstate="print">
                <a:clrChange>
                  <a:clrFrom>
                    <a:srgbClr val="FFFCD9"/>
                  </a:clrFrom>
                  <a:clrTo>
                    <a:srgbClr val="FFFCD9">
                      <a:alpha val="0"/>
                    </a:srgbClr>
                  </a:clrTo>
                </a:clrChange>
              </a:blip>
              <a:srcRect l="17366" t="79409" r="56912" b="7105"/>
              <a:stretch>
                <a:fillRect/>
              </a:stretch>
            </p:blipFill>
            <p:spPr bwMode="auto">
              <a:xfrm>
                <a:off x="1880832" y="4278245"/>
                <a:ext cx="1351274" cy="721322"/>
              </a:xfrm>
              <a:prstGeom prst="rect">
                <a:avLst/>
              </a:prstGeom>
              <a:noFill/>
            </p:spPr>
          </p:pic>
          <p:pic>
            <p:nvPicPr>
              <p:cNvPr id="18" name="Picture 6" descr="http://www.ccjm.org/content/76/Suppl_5/S20/F1.large.jpg">
                <a:hlinkClick r:id="rId7"/>
              </p:cNvPr>
              <p:cNvPicPr>
                <a:picLocks noChangeAspect="1" noChangeArrowheads="1"/>
              </p:cNvPicPr>
              <p:nvPr/>
            </p:nvPicPr>
            <p:blipFill>
              <a:blip r:embed="rId8" cstate="print">
                <a:clrChange>
                  <a:clrFrom>
                    <a:srgbClr val="FFFCD9"/>
                  </a:clrFrom>
                  <a:clrTo>
                    <a:srgbClr val="FFFCD9">
                      <a:alpha val="0"/>
                    </a:srgbClr>
                  </a:clrTo>
                </a:clrChange>
              </a:blip>
              <a:srcRect l="7099" t="13081" r="77900" b="66276"/>
              <a:stretch>
                <a:fillRect/>
              </a:stretch>
            </p:blipFill>
            <p:spPr bwMode="auto">
              <a:xfrm>
                <a:off x="3293272" y="3196984"/>
                <a:ext cx="788040" cy="1104122"/>
              </a:xfrm>
              <a:prstGeom prst="rect">
                <a:avLst/>
              </a:prstGeom>
              <a:noFill/>
            </p:spPr>
          </p:pic>
          <p:pic>
            <p:nvPicPr>
              <p:cNvPr id="19" name="Picture 6" descr="http://www.ccjm.org/content/76/Suppl_5/S20/F1.large.jpg">
                <a:hlinkClick r:id="rId7"/>
              </p:cNvPr>
              <p:cNvPicPr>
                <a:picLocks noChangeAspect="1" noChangeArrowheads="1"/>
              </p:cNvPicPr>
              <p:nvPr/>
            </p:nvPicPr>
            <p:blipFill>
              <a:blip r:embed="rId8" cstate="print">
                <a:clrChange>
                  <a:clrFrom>
                    <a:srgbClr val="FFFCD9"/>
                  </a:clrFrom>
                  <a:clrTo>
                    <a:srgbClr val="FFFCD9">
                      <a:alpha val="0"/>
                    </a:srgbClr>
                  </a:clrTo>
                </a:clrChange>
              </a:blip>
              <a:srcRect t="46844" r="68474" b="35265"/>
              <a:stretch>
                <a:fillRect/>
              </a:stretch>
            </p:blipFill>
            <p:spPr bwMode="auto">
              <a:xfrm>
                <a:off x="2843808" y="4206237"/>
                <a:ext cx="1656184" cy="956905"/>
              </a:xfrm>
              <a:prstGeom prst="rect">
                <a:avLst/>
              </a:prstGeom>
              <a:noFill/>
            </p:spPr>
          </p:pic>
          <p:pic>
            <p:nvPicPr>
              <p:cNvPr id="20" name="Picture 6" descr="http://www.ccjm.org/content/76/Suppl_5/S20/F1.large.jpg">
                <a:hlinkClick r:id="rId7"/>
              </p:cNvPr>
              <p:cNvPicPr>
                <a:picLocks noChangeAspect="1" noChangeArrowheads="1"/>
              </p:cNvPicPr>
              <p:nvPr/>
            </p:nvPicPr>
            <p:blipFill>
              <a:blip r:embed="rId8" cstate="print">
                <a:clrChange>
                  <a:clrFrom>
                    <a:srgbClr val="FFFCD9"/>
                  </a:clrFrom>
                  <a:clrTo>
                    <a:srgbClr val="FFFCD9">
                      <a:alpha val="0"/>
                    </a:srgbClr>
                  </a:clrTo>
                </a:clrChange>
              </a:blip>
              <a:srcRect l="39119" t="6825" r="42746" b="79069"/>
              <a:stretch>
                <a:fillRect/>
              </a:stretch>
            </p:blipFill>
            <p:spPr bwMode="auto">
              <a:xfrm>
                <a:off x="2289352" y="3421392"/>
                <a:ext cx="952689" cy="754482"/>
              </a:xfrm>
              <a:prstGeom prst="rect">
                <a:avLst/>
              </a:prstGeom>
              <a:noFill/>
            </p:spPr>
          </p:pic>
          <p:sp>
            <p:nvSpPr>
              <p:cNvPr id="23" name="Rettangolo 22"/>
              <p:cNvSpPr/>
              <p:nvPr/>
            </p:nvSpPr>
            <p:spPr>
              <a:xfrm>
                <a:off x="1979712" y="4365104"/>
                <a:ext cx="432048" cy="18784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 name="Rettangolo 23"/>
              <p:cNvSpPr/>
              <p:nvPr/>
            </p:nvSpPr>
            <p:spPr>
              <a:xfrm>
                <a:off x="2176686" y="4105647"/>
                <a:ext cx="576064" cy="1440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5" name="Rettangolo 24"/>
              <p:cNvSpPr/>
              <p:nvPr/>
            </p:nvSpPr>
            <p:spPr>
              <a:xfrm>
                <a:off x="3995936" y="4869160"/>
                <a:ext cx="576064" cy="360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6" name="Rettangolo 25"/>
              <p:cNvSpPr/>
              <p:nvPr/>
            </p:nvSpPr>
            <p:spPr>
              <a:xfrm>
                <a:off x="3779912" y="3284984"/>
                <a:ext cx="360040" cy="2011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7" name="Rettangolo 26"/>
              <p:cNvSpPr/>
              <p:nvPr/>
            </p:nvSpPr>
            <p:spPr>
              <a:xfrm>
                <a:off x="3986411" y="3429000"/>
                <a:ext cx="72008" cy="4320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36" name="CasellaDiTesto 35"/>
            <p:cNvSpPr txBox="1"/>
            <p:nvPr/>
          </p:nvSpPr>
          <p:spPr>
            <a:xfrm>
              <a:off x="2266722" y="5444663"/>
              <a:ext cx="1003801" cy="215444"/>
            </a:xfrm>
            <a:prstGeom prst="rect">
              <a:avLst/>
            </a:prstGeom>
            <a:noFill/>
          </p:spPr>
          <p:txBody>
            <a:bodyPr wrap="none" rtlCol="0">
              <a:spAutoFit/>
            </a:bodyPr>
            <a:lstStyle/>
            <a:p>
              <a:r>
                <a:rPr lang="it-IT" sz="800" dirty="0" err="1" smtClean="0">
                  <a:latin typeface="Arial" pitchFamily="34" charset="0"/>
                  <a:cs typeface="Arial" pitchFamily="34" charset="0"/>
                </a:rPr>
                <a:t>Peripheral</a:t>
              </a:r>
              <a:r>
                <a:rPr lang="it-IT" sz="800" dirty="0" smtClean="0">
                  <a:latin typeface="Arial" pitchFamily="34" charset="0"/>
                  <a:cs typeface="Arial" pitchFamily="34" charset="0"/>
                </a:rPr>
                <a:t> </a:t>
              </a:r>
              <a:r>
                <a:rPr lang="it-IT" sz="800" dirty="0" err="1" smtClean="0">
                  <a:latin typeface="Arial" pitchFamily="34" charset="0"/>
                  <a:cs typeface="Arial" pitchFamily="34" charset="0"/>
                </a:rPr>
                <a:t>tissues</a:t>
              </a:r>
              <a:endParaRPr lang="it-IT" sz="800" dirty="0">
                <a:latin typeface="Arial" pitchFamily="34" charset="0"/>
                <a:cs typeface="Arial" pitchFamily="34" charset="0"/>
              </a:endParaRPr>
            </a:p>
          </p:txBody>
        </p:sp>
        <p:sp>
          <p:nvSpPr>
            <p:cNvPr id="37" name="Rettangolo 36"/>
            <p:cNvSpPr/>
            <p:nvPr/>
          </p:nvSpPr>
          <p:spPr>
            <a:xfrm>
              <a:off x="1687730" y="3803898"/>
              <a:ext cx="2160240" cy="187220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cxnSp>
        <p:nvCxnSpPr>
          <p:cNvPr id="42" name="Connettore 2 41"/>
          <p:cNvCxnSpPr/>
          <p:nvPr/>
        </p:nvCxnSpPr>
        <p:spPr>
          <a:xfrm>
            <a:off x="2600760" y="2820578"/>
            <a:ext cx="5960" cy="784553"/>
          </a:xfrm>
          <a:prstGeom prst="straightConnector1">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3" name="Connettore 2 32"/>
          <p:cNvCxnSpPr/>
          <p:nvPr/>
        </p:nvCxnSpPr>
        <p:spPr>
          <a:xfrm flipH="1" flipV="1">
            <a:off x="4626591" y="2524837"/>
            <a:ext cx="1610436" cy="191067"/>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8" name="Connettore 2 37"/>
          <p:cNvCxnSpPr/>
          <p:nvPr/>
        </p:nvCxnSpPr>
        <p:spPr>
          <a:xfrm flipH="1" flipV="1">
            <a:off x="3029803" y="2620370"/>
            <a:ext cx="3207224" cy="13647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0" name="Connettore 2 39"/>
          <p:cNvCxnSpPr/>
          <p:nvPr/>
        </p:nvCxnSpPr>
        <p:spPr>
          <a:xfrm flipH="1">
            <a:off x="968991" y="2797791"/>
            <a:ext cx="5268036" cy="40943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1" name="Segnaposto contenuto 2"/>
          <p:cNvSpPr txBox="1">
            <a:spLocks/>
          </p:cNvSpPr>
          <p:nvPr/>
        </p:nvSpPr>
        <p:spPr>
          <a:xfrm>
            <a:off x="6185150" y="1166019"/>
            <a:ext cx="3139378" cy="3271094"/>
          </a:xfrm>
          <a:prstGeom prst="rect">
            <a:avLst/>
          </a:prstGeom>
        </p:spPr>
        <p:txBody>
          <a:bodyPr>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it-IT" sz="2000" b="1" i="0" u="none" strike="noStrike" kern="1200" cap="none" spc="0" normalizeH="0" baseline="0" noProof="0" dirty="0" smtClean="0">
                <a:ln>
                  <a:noFill/>
                </a:ln>
                <a:solidFill>
                  <a:schemeClr val="tx1"/>
                </a:solidFill>
                <a:effectLst/>
                <a:uLnTx/>
                <a:uFillTx/>
                <a:latin typeface="Arial" pitchFamily="34" charset="0"/>
                <a:cs typeface="Arial" pitchFamily="34" charset="0"/>
              </a:rPr>
              <a:t>Mutazioni ormoni</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it-IT" sz="2000" b="1" dirty="0" smtClean="0">
                <a:latin typeface="Arial" pitchFamily="34" charset="0"/>
                <a:cs typeface="Arial" pitchFamily="34" charset="0"/>
              </a:rPr>
              <a:t>Mutazioni recettori</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it-IT" sz="2000" b="1" i="0" u="none" strike="noStrike" kern="1200" cap="none" spc="0" normalizeH="0" baseline="0" noProof="0" dirty="0" smtClean="0">
                <a:ln>
                  <a:noFill/>
                </a:ln>
                <a:solidFill>
                  <a:schemeClr val="tx1"/>
                </a:solidFill>
                <a:effectLst/>
                <a:uLnTx/>
                <a:uFillTx/>
                <a:latin typeface="Arial" pitchFamily="34" charset="0"/>
                <a:cs typeface="Arial" pitchFamily="34" charset="0"/>
              </a:rPr>
              <a:t>Mutazioni mediatori del </a:t>
            </a:r>
            <a:r>
              <a:rPr kumimoji="0" lang="it-IT" sz="2000" b="1" i="0" u="none" strike="noStrike" kern="1200" cap="none" spc="0" normalizeH="0" baseline="0" noProof="0" dirty="0" err="1" smtClean="0">
                <a:ln>
                  <a:noFill/>
                </a:ln>
                <a:solidFill>
                  <a:schemeClr val="tx1"/>
                </a:solidFill>
                <a:effectLst/>
                <a:uLnTx/>
                <a:uFillTx/>
                <a:latin typeface="Arial" pitchFamily="34" charset="0"/>
                <a:cs typeface="Arial" pitchFamily="34" charset="0"/>
              </a:rPr>
              <a:t>signaling</a:t>
            </a:r>
            <a:endParaRPr kumimoji="0" lang="it-IT" sz="2000" b="1" i="0" u="none" strike="noStrike" kern="1200" cap="none" spc="0" normalizeH="0" baseline="0" noProof="0" dirty="0" smtClean="0">
              <a:ln>
                <a:noFill/>
              </a:ln>
              <a:solidFill>
                <a:schemeClr val="tx1"/>
              </a:solidFill>
              <a:effectLst/>
              <a:uLnTx/>
              <a:uFillTx/>
              <a:latin typeface="Arial" pitchFamily="34" charset="0"/>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it-IT" sz="2000" b="1" dirty="0" smtClean="0">
                <a:latin typeface="Arial" pitchFamily="34" charset="0"/>
                <a:cs typeface="Arial" pitchFamily="34" charset="0"/>
              </a:rPr>
              <a:t>Mutazioni fattori di trascrizione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it-IT" sz="2000" b="1" i="0" u="none" strike="noStrike" kern="1200" cap="none" spc="0" normalizeH="0" baseline="0" noProof="0" dirty="0" smtClean="0">
                <a:ln>
                  <a:noFill/>
                </a:ln>
                <a:solidFill>
                  <a:schemeClr val="tx1"/>
                </a:solidFill>
                <a:effectLst/>
                <a:uLnTx/>
                <a:uFillTx/>
                <a:latin typeface="Arial" pitchFamily="34" charset="0"/>
                <a:cs typeface="Arial" pitchFamily="34" charset="0"/>
              </a:rPr>
              <a:t>Difetti sintesi ormonale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it-IT" sz="2000" b="1" dirty="0" smtClean="0">
                <a:latin typeface="Arial" pitchFamily="34" charset="0"/>
                <a:cs typeface="Arial" pitchFamily="34" charset="0"/>
              </a:rPr>
              <a:t>Difetti canali o trasportatori</a:t>
            </a:r>
            <a:endParaRPr kumimoji="0" lang="it-IT" sz="2000" b="1" i="0" u="none" strike="noStrike" kern="1200" cap="none" spc="0" normalizeH="0" baseline="0" noProof="0" dirty="0" smtClean="0">
              <a:ln>
                <a:noFill/>
              </a:ln>
              <a:solidFill>
                <a:schemeClr val="tx1"/>
              </a:solidFill>
              <a:effectLst/>
              <a:uLnTx/>
              <a:uFillTx/>
              <a:latin typeface="Arial" pitchFamily="34" charset="0"/>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it-IT" sz="2000" b="1" i="0" u="none" strike="noStrike" kern="1200" cap="none" spc="0" normalizeH="0" baseline="0" noProof="0" dirty="0" smtClean="0">
                <a:ln>
                  <a:noFill/>
                </a:ln>
                <a:solidFill>
                  <a:schemeClr val="tx1"/>
                </a:solidFill>
                <a:effectLst/>
                <a:uLnTx/>
                <a:uFillTx/>
                <a:latin typeface="Arial" pitchFamily="34" charset="0"/>
                <a:cs typeface="Arial" pitchFamily="34" charset="0"/>
              </a:rPr>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it-IT" sz="2000" b="1" i="0" u="none" strike="noStrike" kern="1200" cap="none" spc="0" normalizeH="0" baseline="0" noProof="0" dirty="0" smtClean="0">
              <a:ln>
                <a:noFill/>
              </a:ln>
              <a:solidFill>
                <a:schemeClr val="tx1"/>
              </a:solidFill>
              <a:effectLst/>
              <a:uLnTx/>
              <a:uFillTx/>
              <a:latin typeface="Arial" pitchFamily="34" charset="0"/>
              <a:cs typeface="Arial" pitchFamily="34" charset="0"/>
            </a:endParaRPr>
          </a:p>
        </p:txBody>
      </p:sp>
      <p:sp>
        <p:nvSpPr>
          <p:cNvPr id="49" name="Titolo 1"/>
          <p:cNvSpPr txBox="1">
            <a:spLocks/>
          </p:cNvSpPr>
          <p:nvPr/>
        </p:nvSpPr>
        <p:spPr>
          <a:xfrm>
            <a:off x="685800" y="116632"/>
            <a:ext cx="7772400" cy="936104"/>
          </a:xfrm>
          <a:prstGeom prst="rect">
            <a:avLst/>
          </a:prstGeom>
        </p:spPr>
        <p:txBody>
          <a:bodyPr>
            <a:noAutofit/>
          </a:bodyPr>
          <a:lstStyle/>
          <a:p>
            <a:pPr lvl="0" algn="ctr">
              <a:spcBef>
                <a:spcPct val="0"/>
              </a:spcBef>
              <a:defRPr/>
            </a:pPr>
            <a:r>
              <a:rPr lang="it-IT" sz="2800" b="1" dirty="0">
                <a:solidFill>
                  <a:srgbClr val="FF0000"/>
                </a:solidFill>
                <a:effectLst>
                  <a:outerShdw blurRad="38100" dist="38100" dir="2700000" algn="tl">
                    <a:srgbClr val="000000">
                      <a:alpha val="43137"/>
                    </a:srgbClr>
                  </a:outerShdw>
                </a:effectLst>
                <a:latin typeface="Arial" pitchFamily="34" charset="0"/>
                <a:cs typeface="Arial" pitchFamily="34" charset="0"/>
              </a:rPr>
              <a:t>Come </a:t>
            </a:r>
            <a:r>
              <a:rPr lang="it-IT" sz="28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impattano i progressi della genomica in </a:t>
            </a:r>
            <a:r>
              <a:rPr lang="it-IT" sz="2800" b="1" dirty="0">
                <a:solidFill>
                  <a:srgbClr val="FF0000"/>
                </a:solidFill>
                <a:effectLst>
                  <a:outerShdw blurRad="38100" dist="38100" dir="2700000" algn="tl">
                    <a:srgbClr val="000000">
                      <a:alpha val="43137"/>
                    </a:srgbClr>
                  </a:outerShdw>
                </a:effectLst>
                <a:latin typeface="Arial" pitchFamily="34" charset="0"/>
                <a:cs typeface="Arial" pitchFamily="34" charset="0"/>
              </a:rPr>
              <a:t>ambito </a:t>
            </a:r>
            <a:r>
              <a:rPr lang="it-IT" sz="2800" b="1" dirty="0" err="1">
                <a:solidFill>
                  <a:srgbClr val="FF0000"/>
                </a:solidFill>
                <a:effectLst>
                  <a:outerShdw blurRad="38100" dist="38100" dir="2700000" algn="tl">
                    <a:srgbClr val="000000">
                      <a:alpha val="43137"/>
                    </a:srgbClr>
                  </a:outerShdw>
                </a:effectLst>
                <a:latin typeface="Arial" pitchFamily="34" charset="0"/>
                <a:cs typeface="Arial" pitchFamily="34" charset="0"/>
              </a:rPr>
              <a:t>endocrino-metabolico</a:t>
            </a:r>
            <a:r>
              <a:rPr lang="it-IT" sz="2800" b="1" dirty="0">
                <a:solidFill>
                  <a:srgbClr val="FF0000"/>
                </a:solidFill>
                <a:effectLst>
                  <a:outerShdw blurRad="38100" dist="38100" dir="2700000" algn="tl">
                    <a:srgbClr val="000000">
                      <a:alpha val="43137"/>
                    </a:srgbClr>
                  </a:outerShdw>
                </a:effectLst>
                <a:latin typeface="Arial" pitchFamily="34" charset="0"/>
                <a:cs typeface="Arial" pitchFamily="34" charset="0"/>
              </a:rPr>
              <a:t>?</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po 34"/>
          <p:cNvGrpSpPr/>
          <p:nvPr/>
        </p:nvGrpSpPr>
        <p:grpSpPr>
          <a:xfrm>
            <a:off x="33316" y="1897767"/>
            <a:ext cx="1737908" cy="2561224"/>
            <a:chOff x="107504" y="1731872"/>
            <a:chExt cx="1737908" cy="2561224"/>
          </a:xfrm>
        </p:grpSpPr>
        <p:pic>
          <p:nvPicPr>
            <p:cNvPr id="1028" name="Picture 4" descr="http://dualibra.com/wp-content/uploads/2012/04/037800%7E1/Part%2015.%20Endocrinology%20and%20Metabolism/Section%201.%20Endocrinology/335_files/loadBinary_009.gif">
              <a:hlinkClick r:id="rId3"/>
            </p:cNvPr>
            <p:cNvPicPr>
              <a:picLocks noChangeAspect="1" noChangeArrowheads="1"/>
            </p:cNvPicPr>
            <p:nvPr/>
          </p:nvPicPr>
          <p:blipFill>
            <a:blip r:embed="rId4" cstate="print"/>
            <a:srcRect l="37703" r="15969" b="40382"/>
            <a:stretch>
              <a:fillRect/>
            </a:stretch>
          </p:blipFill>
          <p:spPr bwMode="auto">
            <a:xfrm>
              <a:off x="107504" y="1731872"/>
              <a:ext cx="1737908" cy="2448272"/>
            </a:xfrm>
            <a:prstGeom prst="rect">
              <a:avLst/>
            </a:prstGeom>
            <a:noFill/>
          </p:spPr>
        </p:pic>
        <p:sp>
          <p:nvSpPr>
            <p:cNvPr id="29" name="Rettangolo 28"/>
            <p:cNvSpPr/>
            <p:nvPr/>
          </p:nvSpPr>
          <p:spPr>
            <a:xfrm>
              <a:off x="113944" y="4077072"/>
              <a:ext cx="291115" cy="216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nvGrpSpPr>
          <p:cNvPr id="4" name="Gruppo 30"/>
          <p:cNvGrpSpPr/>
          <p:nvPr/>
        </p:nvGrpSpPr>
        <p:grpSpPr>
          <a:xfrm>
            <a:off x="2373902" y="3501008"/>
            <a:ext cx="4032448" cy="3168352"/>
            <a:chOff x="4788024" y="2924944"/>
            <a:chExt cx="4032448" cy="3168352"/>
          </a:xfrm>
        </p:grpSpPr>
        <p:pic>
          <p:nvPicPr>
            <p:cNvPr id="22" name="Picture 2" descr="http://www.nature.com/nrendo/journal/v5/n4/images/nrendo.2009.19-f1.jpg">
              <a:hlinkClick r:id="rId5"/>
            </p:cNvPr>
            <p:cNvPicPr>
              <a:picLocks noChangeAspect="1" noChangeArrowheads="1"/>
            </p:cNvPicPr>
            <p:nvPr/>
          </p:nvPicPr>
          <p:blipFill>
            <a:blip r:embed="rId6" cstate="print"/>
            <a:srcRect l="8197" t="34174"/>
            <a:stretch>
              <a:fillRect/>
            </a:stretch>
          </p:blipFill>
          <p:spPr bwMode="auto">
            <a:xfrm>
              <a:off x="4788024" y="3013816"/>
              <a:ext cx="4032448" cy="3079480"/>
            </a:xfrm>
            <a:prstGeom prst="rect">
              <a:avLst/>
            </a:prstGeom>
            <a:noFill/>
          </p:spPr>
        </p:pic>
        <p:sp>
          <p:nvSpPr>
            <p:cNvPr id="30" name="Rettangolo 29"/>
            <p:cNvSpPr/>
            <p:nvPr/>
          </p:nvSpPr>
          <p:spPr>
            <a:xfrm>
              <a:off x="4932040" y="2924944"/>
              <a:ext cx="259085" cy="1421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nvGrpSpPr>
          <p:cNvPr id="5" name="Gruppo 33"/>
          <p:cNvGrpSpPr/>
          <p:nvPr/>
        </p:nvGrpSpPr>
        <p:grpSpPr>
          <a:xfrm>
            <a:off x="1790984" y="1389943"/>
            <a:ext cx="4392488" cy="1527398"/>
            <a:chOff x="1927464" y="1196752"/>
            <a:chExt cx="4392488" cy="1527398"/>
          </a:xfrm>
        </p:grpSpPr>
        <p:pic>
          <p:nvPicPr>
            <p:cNvPr id="1026" name="Picture 2" descr="http://www.nature.com/nrendo/journal/v5/n4/images/nrendo.2009.19-f1.jpg">
              <a:hlinkClick r:id="rId5"/>
            </p:cNvPr>
            <p:cNvPicPr>
              <a:picLocks noChangeAspect="1" noChangeArrowheads="1"/>
            </p:cNvPicPr>
            <p:nvPr/>
          </p:nvPicPr>
          <p:blipFill>
            <a:blip r:embed="rId6" cstate="print"/>
            <a:srcRect b="68110"/>
            <a:stretch>
              <a:fillRect/>
            </a:stretch>
          </p:blipFill>
          <p:spPr bwMode="auto">
            <a:xfrm>
              <a:off x="1927464" y="1196752"/>
              <a:ext cx="4392488" cy="1491857"/>
            </a:xfrm>
            <a:prstGeom prst="rect">
              <a:avLst/>
            </a:prstGeom>
            <a:noFill/>
          </p:spPr>
        </p:pic>
        <p:sp>
          <p:nvSpPr>
            <p:cNvPr id="32" name="Rettangolo 31"/>
            <p:cNvSpPr/>
            <p:nvPr/>
          </p:nvSpPr>
          <p:spPr>
            <a:xfrm>
              <a:off x="2627784" y="2627387"/>
              <a:ext cx="191616" cy="967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cxnSp>
        <p:nvCxnSpPr>
          <p:cNvPr id="8" name="Connettore 1 7"/>
          <p:cNvCxnSpPr/>
          <p:nvPr/>
        </p:nvCxnSpPr>
        <p:spPr>
          <a:xfrm flipH="1">
            <a:off x="959122" y="1899036"/>
            <a:ext cx="1313647" cy="9015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Connettore 1 9"/>
          <p:cNvCxnSpPr/>
          <p:nvPr/>
        </p:nvCxnSpPr>
        <p:spPr>
          <a:xfrm flipH="1">
            <a:off x="1636303" y="2156613"/>
            <a:ext cx="855407" cy="153508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 name="Gruppo 37"/>
          <p:cNvGrpSpPr/>
          <p:nvPr/>
        </p:nvGrpSpPr>
        <p:grpSpPr>
          <a:xfrm>
            <a:off x="184188" y="4676378"/>
            <a:ext cx="2260581" cy="1901924"/>
            <a:chOff x="1663347" y="3774182"/>
            <a:chExt cx="2260581" cy="1901924"/>
          </a:xfrm>
        </p:grpSpPr>
        <p:grpSp>
          <p:nvGrpSpPr>
            <p:cNvPr id="7" name="Gruppo 27"/>
            <p:cNvGrpSpPr>
              <a:grpSpLocks noChangeAspect="1"/>
            </p:cNvGrpSpPr>
            <p:nvPr/>
          </p:nvGrpSpPr>
          <p:grpSpPr>
            <a:xfrm>
              <a:off x="1663347" y="3774182"/>
              <a:ext cx="2260581" cy="1707061"/>
              <a:chOff x="1880832" y="3196984"/>
              <a:chExt cx="2691168" cy="2032216"/>
            </a:xfrm>
          </p:grpSpPr>
          <p:pic>
            <p:nvPicPr>
              <p:cNvPr id="1030" name="Picture 6" descr="http://www.ccjm.org/content/76/Suppl_5/S20/F1.large.jpg">
                <a:hlinkClick r:id="rId7"/>
              </p:cNvPr>
              <p:cNvPicPr>
                <a:picLocks noChangeAspect="1" noChangeArrowheads="1"/>
              </p:cNvPicPr>
              <p:nvPr/>
            </p:nvPicPr>
            <p:blipFill>
              <a:blip r:embed="rId8" cstate="print">
                <a:clrChange>
                  <a:clrFrom>
                    <a:srgbClr val="FFFCD9"/>
                  </a:clrFrom>
                  <a:clrTo>
                    <a:srgbClr val="FFFCD9">
                      <a:alpha val="0"/>
                    </a:srgbClr>
                  </a:clrTo>
                </a:clrChange>
              </a:blip>
              <a:srcRect l="17366" t="79409" r="56912" b="7105"/>
              <a:stretch>
                <a:fillRect/>
              </a:stretch>
            </p:blipFill>
            <p:spPr bwMode="auto">
              <a:xfrm>
                <a:off x="1880832" y="4278245"/>
                <a:ext cx="1351274" cy="721322"/>
              </a:xfrm>
              <a:prstGeom prst="rect">
                <a:avLst/>
              </a:prstGeom>
              <a:noFill/>
            </p:spPr>
          </p:pic>
          <p:pic>
            <p:nvPicPr>
              <p:cNvPr id="18" name="Picture 6" descr="http://www.ccjm.org/content/76/Suppl_5/S20/F1.large.jpg">
                <a:hlinkClick r:id="rId7"/>
              </p:cNvPr>
              <p:cNvPicPr>
                <a:picLocks noChangeAspect="1" noChangeArrowheads="1"/>
              </p:cNvPicPr>
              <p:nvPr/>
            </p:nvPicPr>
            <p:blipFill>
              <a:blip r:embed="rId8" cstate="print">
                <a:clrChange>
                  <a:clrFrom>
                    <a:srgbClr val="FFFCD9"/>
                  </a:clrFrom>
                  <a:clrTo>
                    <a:srgbClr val="FFFCD9">
                      <a:alpha val="0"/>
                    </a:srgbClr>
                  </a:clrTo>
                </a:clrChange>
              </a:blip>
              <a:srcRect l="7099" t="13081" r="77900" b="66276"/>
              <a:stretch>
                <a:fillRect/>
              </a:stretch>
            </p:blipFill>
            <p:spPr bwMode="auto">
              <a:xfrm>
                <a:off x="3293272" y="3196984"/>
                <a:ext cx="788040" cy="1104122"/>
              </a:xfrm>
              <a:prstGeom prst="rect">
                <a:avLst/>
              </a:prstGeom>
              <a:noFill/>
            </p:spPr>
          </p:pic>
          <p:pic>
            <p:nvPicPr>
              <p:cNvPr id="19" name="Picture 6" descr="http://www.ccjm.org/content/76/Suppl_5/S20/F1.large.jpg">
                <a:hlinkClick r:id="rId7"/>
              </p:cNvPr>
              <p:cNvPicPr>
                <a:picLocks noChangeAspect="1" noChangeArrowheads="1"/>
              </p:cNvPicPr>
              <p:nvPr/>
            </p:nvPicPr>
            <p:blipFill>
              <a:blip r:embed="rId8" cstate="print">
                <a:clrChange>
                  <a:clrFrom>
                    <a:srgbClr val="FFFCD9"/>
                  </a:clrFrom>
                  <a:clrTo>
                    <a:srgbClr val="FFFCD9">
                      <a:alpha val="0"/>
                    </a:srgbClr>
                  </a:clrTo>
                </a:clrChange>
              </a:blip>
              <a:srcRect t="46844" r="68474" b="35265"/>
              <a:stretch>
                <a:fillRect/>
              </a:stretch>
            </p:blipFill>
            <p:spPr bwMode="auto">
              <a:xfrm>
                <a:off x="2843808" y="4206237"/>
                <a:ext cx="1656184" cy="956905"/>
              </a:xfrm>
              <a:prstGeom prst="rect">
                <a:avLst/>
              </a:prstGeom>
              <a:noFill/>
            </p:spPr>
          </p:pic>
          <p:pic>
            <p:nvPicPr>
              <p:cNvPr id="20" name="Picture 6" descr="http://www.ccjm.org/content/76/Suppl_5/S20/F1.large.jpg">
                <a:hlinkClick r:id="rId7"/>
              </p:cNvPr>
              <p:cNvPicPr>
                <a:picLocks noChangeAspect="1" noChangeArrowheads="1"/>
              </p:cNvPicPr>
              <p:nvPr/>
            </p:nvPicPr>
            <p:blipFill>
              <a:blip r:embed="rId8" cstate="print">
                <a:clrChange>
                  <a:clrFrom>
                    <a:srgbClr val="FFFCD9"/>
                  </a:clrFrom>
                  <a:clrTo>
                    <a:srgbClr val="FFFCD9">
                      <a:alpha val="0"/>
                    </a:srgbClr>
                  </a:clrTo>
                </a:clrChange>
              </a:blip>
              <a:srcRect l="39119" t="6825" r="42746" b="79069"/>
              <a:stretch>
                <a:fillRect/>
              </a:stretch>
            </p:blipFill>
            <p:spPr bwMode="auto">
              <a:xfrm>
                <a:off x="2289352" y="3421392"/>
                <a:ext cx="952689" cy="754482"/>
              </a:xfrm>
              <a:prstGeom prst="rect">
                <a:avLst/>
              </a:prstGeom>
              <a:noFill/>
            </p:spPr>
          </p:pic>
          <p:sp>
            <p:nvSpPr>
              <p:cNvPr id="23" name="Rettangolo 22"/>
              <p:cNvSpPr/>
              <p:nvPr/>
            </p:nvSpPr>
            <p:spPr>
              <a:xfrm>
                <a:off x="1979712" y="4365104"/>
                <a:ext cx="432048" cy="18784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 name="Rettangolo 23"/>
              <p:cNvSpPr/>
              <p:nvPr/>
            </p:nvSpPr>
            <p:spPr>
              <a:xfrm>
                <a:off x="2176686" y="4105647"/>
                <a:ext cx="576064" cy="1440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5" name="Rettangolo 24"/>
              <p:cNvSpPr/>
              <p:nvPr/>
            </p:nvSpPr>
            <p:spPr>
              <a:xfrm>
                <a:off x="3995936" y="4869160"/>
                <a:ext cx="576064" cy="360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6" name="Rettangolo 25"/>
              <p:cNvSpPr/>
              <p:nvPr/>
            </p:nvSpPr>
            <p:spPr>
              <a:xfrm>
                <a:off x="3779912" y="3284984"/>
                <a:ext cx="360040" cy="2011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7" name="Rettangolo 26"/>
              <p:cNvSpPr/>
              <p:nvPr/>
            </p:nvSpPr>
            <p:spPr>
              <a:xfrm>
                <a:off x="3986411" y="3429000"/>
                <a:ext cx="72008" cy="4320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36" name="CasellaDiTesto 35"/>
            <p:cNvSpPr txBox="1"/>
            <p:nvPr/>
          </p:nvSpPr>
          <p:spPr>
            <a:xfrm>
              <a:off x="2266722" y="5444663"/>
              <a:ext cx="1003801" cy="215444"/>
            </a:xfrm>
            <a:prstGeom prst="rect">
              <a:avLst/>
            </a:prstGeom>
            <a:noFill/>
          </p:spPr>
          <p:txBody>
            <a:bodyPr wrap="none" rtlCol="0">
              <a:spAutoFit/>
            </a:bodyPr>
            <a:lstStyle/>
            <a:p>
              <a:r>
                <a:rPr lang="it-IT" sz="800" dirty="0" err="1" smtClean="0">
                  <a:latin typeface="Arial" pitchFamily="34" charset="0"/>
                  <a:cs typeface="Arial" pitchFamily="34" charset="0"/>
                </a:rPr>
                <a:t>Peripheral</a:t>
              </a:r>
              <a:r>
                <a:rPr lang="it-IT" sz="800" dirty="0" smtClean="0">
                  <a:latin typeface="Arial" pitchFamily="34" charset="0"/>
                  <a:cs typeface="Arial" pitchFamily="34" charset="0"/>
                </a:rPr>
                <a:t> </a:t>
              </a:r>
              <a:r>
                <a:rPr lang="it-IT" sz="800" dirty="0" err="1" smtClean="0">
                  <a:latin typeface="Arial" pitchFamily="34" charset="0"/>
                  <a:cs typeface="Arial" pitchFamily="34" charset="0"/>
                </a:rPr>
                <a:t>tissues</a:t>
              </a:r>
              <a:endParaRPr lang="it-IT" sz="800" dirty="0">
                <a:latin typeface="Arial" pitchFamily="34" charset="0"/>
                <a:cs typeface="Arial" pitchFamily="34" charset="0"/>
              </a:endParaRPr>
            </a:p>
          </p:txBody>
        </p:sp>
        <p:sp>
          <p:nvSpPr>
            <p:cNvPr id="37" name="Rettangolo 36"/>
            <p:cNvSpPr/>
            <p:nvPr/>
          </p:nvSpPr>
          <p:spPr>
            <a:xfrm>
              <a:off x="1687730" y="3803898"/>
              <a:ext cx="2160240" cy="187220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cxnSp>
        <p:nvCxnSpPr>
          <p:cNvPr id="42" name="Connettore 2 41"/>
          <p:cNvCxnSpPr/>
          <p:nvPr/>
        </p:nvCxnSpPr>
        <p:spPr>
          <a:xfrm>
            <a:off x="2600760" y="2820578"/>
            <a:ext cx="5960" cy="784553"/>
          </a:xfrm>
          <a:prstGeom prst="straightConnector1">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5" name="Connettore 2 34"/>
          <p:cNvCxnSpPr/>
          <p:nvPr/>
        </p:nvCxnSpPr>
        <p:spPr>
          <a:xfrm flipH="1">
            <a:off x="723331" y="3452884"/>
            <a:ext cx="5513696" cy="20471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9" name="Segnaposto contenuto 2"/>
          <p:cNvSpPr txBox="1">
            <a:spLocks/>
          </p:cNvSpPr>
          <p:nvPr/>
        </p:nvSpPr>
        <p:spPr>
          <a:xfrm>
            <a:off x="6185150" y="1166019"/>
            <a:ext cx="3139378" cy="3271094"/>
          </a:xfrm>
          <a:prstGeom prst="rect">
            <a:avLst/>
          </a:prstGeom>
        </p:spPr>
        <p:txBody>
          <a:bodyPr>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it-IT" sz="2000" b="1" i="0" u="none" strike="noStrike" kern="1200" cap="none" spc="0" normalizeH="0" baseline="0" noProof="0" dirty="0" smtClean="0">
                <a:ln>
                  <a:noFill/>
                </a:ln>
                <a:solidFill>
                  <a:schemeClr val="tx1"/>
                </a:solidFill>
                <a:effectLst/>
                <a:uLnTx/>
                <a:uFillTx/>
                <a:latin typeface="Arial" pitchFamily="34" charset="0"/>
                <a:cs typeface="Arial" pitchFamily="34" charset="0"/>
              </a:rPr>
              <a:t>Mutazioni ormoni</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it-IT" sz="2000" b="1" dirty="0" smtClean="0">
                <a:latin typeface="Arial" pitchFamily="34" charset="0"/>
                <a:cs typeface="Arial" pitchFamily="34" charset="0"/>
              </a:rPr>
              <a:t>Mutazioni recettori</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it-IT" sz="2000" b="1" i="0" u="none" strike="noStrike" kern="1200" cap="none" spc="0" normalizeH="0" baseline="0" noProof="0" dirty="0" smtClean="0">
                <a:ln>
                  <a:noFill/>
                </a:ln>
                <a:solidFill>
                  <a:schemeClr val="tx1"/>
                </a:solidFill>
                <a:effectLst/>
                <a:uLnTx/>
                <a:uFillTx/>
                <a:latin typeface="Arial" pitchFamily="34" charset="0"/>
                <a:cs typeface="Arial" pitchFamily="34" charset="0"/>
              </a:rPr>
              <a:t>Mutazioni mediatori del </a:t>
            </a:r>
            <a:r>
              <a:rPr kumimoji="0" lang="it-IT" sz="2000" b="1" i="0" u="none" strike="noStrike" kern="1200" cap="none" spc="0" normalizeH="0" baseline="0" noProof="0" dirty="0" err="1" smtClean="0">
                <a:ln>
                  <a:noFill/>
                </a:ln>
                <a:solidFill>
                  <a:schemeClr val="tx1"/>
                </a:solidFill>
                <a:effectLst/>
                <a:uLnTx/>
                <a:uFillTx/>
                <a:latin typeface="Arial" pitchFamily="34" charset="0"/>
                <a:cs typeface="Arial" pitchFamily="34" charset="0"/>
              </a:rPr>
              <a:t>signaling</a:t>
            </a:r>
            <a:endParaRPr kumimoji="0" lang="it-IT" sz="2000" b="1" i="0" u="none" strike="noStrike" kern="1200" cap="none" spc="0" normalizeH="0" baseline="0" noProof="0" dirty="0" smtClean="0">
              <a:ln>
                <a:noFill/>
              </a:ln>
              <a:solidFill>
                <a:schemeClr val="tx1"/>
              </a:solidFill>
              <a:effectLst/>
              <a:uLnTx/>
              <a:uFillTx/>
              <a:latin typeface="Arial" pitchFamily="34" charset="0"/>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it-IT" sz="2000" b="1" dirty="0" smtClean="0">
                <a:latin typeface="Arial" pitchFamily="34" charset="0"/>
                <a:cs typeface="Arial" pitchFamily="34" charset="0"/>
              </a:rPr>
              <a:t>Mutazioni fattori di trascrizione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it-IT" sz="2000" b="1" i="0" u="none" strike="noStrike" kern="1200" cap="none" spc="0" normalizeH="0" baseline="0" noProof="0" dirty="0" smtClean="0">
                <a:ln>
                  <a:noFill/>
                </a:ln>
                <a:solidFill>
                  <a:schemeClr val="tx1"/>
                </a:solidFill>
                <a:effectLst/>
                <a:uLnTx/>
                <a:uFillTx/>
                <a:latin typeface="Arial" pitchFamily="34" charset="0"/>
                <a:cs typeface="Arial" pitchFamily="34" charset="0"/>
              </a:rPr>
              <a:t>Difetti sintesi ormonale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it-IT" sz="2000" b="1" dirty="0" smtClean="0">
                <a:latin typeface="Arial" pitchFamily="34" charset="0"/>
                <a:cs typeface="Arial" pitchFamily="34" charset="0"/>
              </a:rPr>
              <a:t>Difetti canali o trasportatori</a:t>
            </a:r>
            <a:endParaRPr kumimoji="0" lang="it-IT" sz="2000" b="1" i="0" u="none" strike="noStrike" kern="1200" cap="none" spc="0" normalizeH="0" baseline="0" noProof="0" dirty="0" smtClean="0">
              <a:ln>
                <a:noFill/>
              </a:ln>
              <a:solidFill>
                <a:schemeClr val="tx1"/>
              </a:solidFill>
              <a:effectLst/>
              <a:uLnTx/>
              <a:uFillTx/>
              <a:latin typeface="Arial" pitchFamily="34" charset="0"/>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it-IT" sz="2000" b="1" i="0" u="none" strike="noStrike" kern="1200" cap="none" spc="0" normalizeH="0" baseline="0" noProof="0" dirty="0" smtClean="0">
                <a:ln>
                  <a:noFill/>
                </a:ln>
                <a:solidFill>
                  <a:schemeClr val="tx1"/>
                </a:solidFill>
                <a:effectLst/>
                <a:uLnTx/>
                <a:uFillTx/>
                <a:latin typeface="Arial" pitchFamily="34" charset="0"/>
                <a:cs typeface="Arial" pitchFamily="34" charset="0"/>
              </a:rPr>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it-IT" sz="2000" b="1" i="0" u="none" strike="noStrike" kern="1200" cap="none" spc="0" normalizeH="0" baseline="0" noProof="0" dirty="0" smtClean="0">
              <a:ln>
                <a:noFill/>
              </a:ln>
              <a:solidFill>
                <a:schemeClr val="tx1"/>
              </a:solidFill>
              <a:effectLst/>
              <a:uLnTx/>
              <a:uFillTx/>
              <a:latin typeface="Arial" pitchFamily="34" charset="0"/>
              <a:cs typeface="Arial" pitchFamily="34" charset="0"/>
            </a:endParaRPr>
          </a:p>
        </p:txBody>
      </p:sp>
      <p:sp>
        <p:nvSpPr>
          <p:cNvPr id="44" name="Titolo 1"/>
          <p:cNvSpPr txBox="1">
            <a:spLocks/>
          </p:cNvSpPr>
          <p:nvPr/>
        </p:nvSpPr>
        <p:spPr>
          <a:xfrm>
            <a:off x="685800" y="116632"/>
            <a:ext cx="7772400" cy="936104"/>
          </a:xfrm>
          <a:prstGeom prst="rect">
            <a:avLst/>
          </a:prstGeom>
        </p:spPr>
        <p:txBody>
          <a:bodyPr>
            <a:noAutofit/>
          </a:bodyPr>
          <a:lstStyle/>
          <a:p>
            <a:pPr lvl="0" algn="ctr">
              <a:spcBef>
                <a:spcPct val="0"/>
              </a:spcBef>
              <a:defRPr/>
            </a:pPr>
            <a:r>
              <a:rPr lang="it-IT" sz="2800" b="1" dirty="0">
                <a:solidFill>
                  <a:srgbClr val="FF0000"/>
                </a:solidFill>
                <a:effectLst>
                  <a:outerShdw blurRad="38100" dist="38100" dir="2700000" algn="tl">
                    <a:srgbClr val="000000">
                      <a:alpha val="43137"/>
                    </a:srgbClr>
                  </a:outerShdw>
                </a:effectLst>
                <a:latin typeface="Arial" pitchFamily="34" charset="0"/>
                <a:cs typeface="Arial" pitchFamily="34" charset="0"/>
              </a:rPr>
              <a:t>Come </a:t>
            </a:r>
            <a:r>
              <a:rPr lang="it-IT" sz="28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impattano i progressi della genomica in </a:t>
            </a:r>
            <a:r>
              <a:rPr lang="it-IT" sz="2800" b="1" dirty="0">
                <a:solidFill>
                  <a:srgbClr val="FF0000"/>
                </a:solidFill>
                <a:effectLst>
                  <a:outerShdw blurRad="38100" dist="38100" dir="2700000" algn="tl">
                    <a:srgbClr val="000000">
                      <a:alpha val="43137"/>
                    </a:srgbClr>
                  </a:outerShdw>
                </a:effectLst>
                <a:latin typeface="Arial" pitchFamily="34" charset="0"/>
                <a:cs typeface="Arial" pitchFamily="34" charset="0"/>
              </a:rPr>
              <a:t>ambito </a:t>
            </a:r>
            <a:r>
              <a:rPr lang="it-IT" sz="2800" b="1" dirty="0" err="1">
                <a:solidFill>
                  <a:srgbClr val="FF0000"/>
                </a:solidFill>
                <a:effectLst>
                  <a:outerShdw blurRad="38100" dist="38100" dir="2700000" algn="tl">
                    <a:srgbClr val="000000">
                      <a:alpha val="43137"/>
                    </a:srgbClr>
                  </a:outerShdw>
                </a:effectLst>
                <a:latin typeface="Arial" pitchFamily="34" charset="0"/>
                <a:cs typeface="Arial" pitchFamily="34" charset="0"/>
              </a:rPr>
              <a:t>endocrino-metabolico</a:t>
            </a:r>
            <a:r>
              <a:rPr lang="it-IT" sz="2800" b="1" dirty="0">
                <a:solidFill>
                  <a:srgbClr val="FF0000"/>
                </a:solidFill>
                <a:effectLst>
                  <a:outerShdw blurRad="38100" dist="38100" dir="2700000" algn="tl">
                    <a:srgbClr val="000000">
                      <a:alpha val="43137"/>
                    </a:srgbClr>
                  </a:outerShdw>
                </a:effectLst>
                <a:latin typeface="Arial" pitchFamily="34" charset="0"/>
                <a:cs typeface="Arial" pitchFamily="34" charset="0"/>
              </a:rPr>
              <a:t>?</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po 34"/>
          <p:cNvGrpSpPr/>
          <p:nvPr/>
        </p:nvGrpSpPr>
        <p:grpSpPr>
          <a:xfrm>
            <a:off x="33316" y="1897767"/>
            <a:ext cx="1737908" cy="2561224"/>
            <a:chOff x="107504" y="1731872"/>
            <a:chExt cx="1737908" cy="2561224"/>
          </a:xfrm>
        </p:grpSpPr>
        <p:pic>
          <p:nvPicPr>
            <p:cNvPr id="1028" name="Picture 4" descr="http://dualibra.com/wp-content/uploads/2012/04/037800%7E1/Part%2015.%20Endocrinology%20and%20Metabolism/Section%201.%20Endocrinology/335_files/loadBinary_009.gif">
              <a:hlinkClick r:id="rId3"/>
            </p:cNvPr>
            <p:cNvPicPr>
              <a:picLocks noChangeAspect="1" noChangeArrowheads="1"/>
            </p:cNvPicPr>
            <p:nvPr/>
          </p:nvPicPr>
          <p:blipFill>
            <a:blip r:embed="rId4" cstate="print"/>
            <a:srcRect l="37703" r="15969" b="40382"/>
            <a:stretch>
              <a:fillRect/>
            </a:stretch>
          </p:blipFill>
          <p:spPr bwMode="auto">
            <a:xfrm>
              <a:off x="107504" y="1731872"/>
              <a:ext cx="1737908" cy="2448272"/>
            </a:xfrm>
            <a:prstGeom prst="rect">
              <a:avLst/>
            </a:prstGeom>
            <a:noFill/>
          </p:spPr>
        </p:pic>
        <p:sp>
          <p:nvSpPr>
            <p:cNvPr id="29" name="Rettangolo 28"/>
            <p:cNvSpPr/>
            <p:nvPr/>
          </p:nvSpPr>
          <p:spPr>
            <a:xfrm>
              <a:off x="113944" y="4077072"/>
              <a:ext cx="291115" cy="216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nvGrpSpPr>
          <p:cNvPr id="4" name="Gruppo 30"/>
          <p:cNvGrpSpPr/>
          <p:nvPr/>
        </p:nvGrpSpPr>
        <p:grpSpPr>
          <a:xfrm>
            <a:off x="2373902" y="3501008"/>
            <a:ext cx="4032448" cy="3168352"/>
            <a:chOff x="4788024" y="2924944"/>
            <a:chExt cx="4032448" cy="3168352"/>
          </a:xfrm>
        </p:grpSpPr>
        <p:pic>
          <p:nvPicPr>
            <p:cNvPr id="22" name="Picture 2" descr="http://www.nature.com/nrendo/journal/v5/n4/images/nrendo.2009.19-f1.jpg">
              <a:hlinkClick r:id="rId5"/>
            </p:cNvPr>
            <p:cNvPicPr>
              <a:picLocks noChangeAspect="1" noChangeArrowheads="1"/>
            </p:cNvPicPr>
            <p:nvPr/>
          </p:nvPicPr>
          <p:blipFill>
            <a:blip r:embed="rId6" cstate="print"/>
            <a:srcRect l="8197" t="34174"/>
            <a:stretch>
              <a:fillRect/>
            </a:stretch>
          </p:blipFill>
          <p:spPr bwMode="auto">
            <a:xfrm>
              <a:off x="4788024" y="3013816"/>
              <a:ext cx="4032448" cy="3079480"/>
            </a:xfrm>
            <a:prstGeom prst="rect">
              <a:avLst/>
            </a:prstGeom>
            <a:noFill/>
          </p:spPr>
        </p:pic>
        <p:sp>
          <p:nvSpPr>
            <p:cNvPr id="30" name="Rettangolo 29"/>
            <p:cNvSpPr/>
            <p:nvPr/>
          </p:nvSpPr>
          <p:spPr>
            <a:xfrm>
              <a:off x="4932040" y="2924944"/>
              <a:ext cx="259085" cy="1421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nvGrpSpPr>
          <p:cNvPr id="5" name="Gruppo 33"/>
          <p:cNvGrpSpPr/>
          <p:nvPr/>
        </p:nvGrpSpPr>
        <p:grpSpPr>
          <a:xfrm>
            <a:off x="1790984" y="1389943"/>
            <a:ext cx="4392488" cy="1527398"/>
            <a:chOff x="1927464" y="1196752"/>
            <a:chExt cx="4392488" cy="1527398"/>
          </a:xfrm>
        </p:grpSpPr>
        <p:pic>
          <p:nvPicPr>
            <p:cNvPr id="1026" name="Picture 2" descr="http://www.nature.com/nrendo/journal/v5/n4/images/nrendo.2009.19-f1.jpg">
              <a:hlinkClick r:id="rId5"/>
            </p:cNvPr>
            <p:cNvPicPr>
              <a:picLocks noChangeAspect="1" noChangeArrowheads="1"/>
            </p:cNvPicPr>
            <p:nvPr/>
          </p:nvPicPr>
          <p:blipFill>
            <a:blip r:embed="rId6" cstate="print"/>
            <a:srcRect b="68110"/>
            <a:stretch>
              <a:fillRect/>
            </a:stretch>
          </p:blipFill>
          <p:spPr bwMode="auto">
            <a:xfrm>
              <a:off x="1927464" y="1196752"/>
              <a:ext cx="4392488" cy="1491857"/>
            </a:xfrm>
            <a:prstGeom prst="rect">
              <a:avLst/>
            </a:prstGeom>
            <a:noFill/>
          </p:spPr>
        </p:pic>
        <p:sp>
          <p:nvSpPr>
            <p:cNvPr id="32" name="Rettangolo 31"/>
            <p:cNvSpPr/>
            <p:nvPr/>
          </p:nvSpPr>
          <p:spPr>
            <a:xfrm>
              <a:off x="2627784" y="2627387"/>
              <a:ext cx="191616" cy="967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cxnSp>
        <p:nvCxnSpPr>
          <p:cNvPr id="8" name="Connettore 1 7"/>
          <p:cNvCxnSpPr/>
          <p:nvPr/>
        </p:nvCxnSpPr>
        <p:spPr>
          <a:xfrm flipH="1">
            <a:off x="959122" y="1899036"/>
            <a:ext cx="1313647" cy="9015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Connettore 1 9"/>
          <p:cNvCxnSpPr/>
          <p:nvPr/>
        </p:nvCxnSpPr>
        <p:spPr>
          <a:xfrm flipH="1">
            <a:off x="1636303" y="2156613"/>
            <a:ext cx="855407" cy="153508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 name="Gruppo 37"/>
          <p:cNvGrpSpPr/>
          <p:nvPr/>
        </p:nvGrpSpPr>
        <p:grpSpPr>
          <a:xfrm>
            <a:off x="184188" y="4676378"/>
            <a:ext cx="2260581" cy="1901924"/>
            <a:chOff x="1663347" y="3774182"/>
            <a:chExt cx="2260581" cy="1901924"/>
          </a:xfrm>
        </p:grpSpPr>
        <p:grpSp>
          <p:nvGrpSpPr>
            <p:cNvPr id="7" name="Gruppo 27"/>
            <p:cNvGrpSpPr>
              <a:grpSpLocks noChangeAspect="1"/>
            </p:cNvGrpSpPr>
            <p:nvPr/>
          </p:nvGrpSpPr>
          <p:grpSpPr>
            <a:xfrm>
              <a:off x="1663347" y="3774182"/>
              <a:ext cx="2260581" cy="1707061"/>
              <a:chOff x="1880832" y="3196984"/>
              <a:chExt cx="2691168" cy="2032216"/>
            </a:xfrm>
          </p:grpSpPr>
          <p:pic>
            <p:nvPicPr>
              <p:cNvPr id="1030" name="Picture 6" descr="http://www.ccjm.org/content/76/Suppl_5/S20/F1.large.jpg">
                <a:hlinkClick r:id="rId7"/>
              </p:cNvPr>
              <p:cNvPicPr>
                <a:picLocks noChangeAspect="1" noChangeArrowheads="1"/>
              </p:cNvPicPr>
              <p:nvPr/>
            </p:nvPicPr>
            <p:blipFill>
              <a:blip r:embed="rId8" cstate="print">
                <a:clrChange>
                  <a:clrFrom>
                    <a:srgbClr val="FFFCD9"/>
                  </a:clrFrom>
                  <a:clrTo>
                    <a:srgbClr val="FFFCD9">
                      <a:alpha val="0"/>
                    </a:srgbClr>
                  </a:clrTo>
                </a:clrChange>
              </a:blip>
              <a:srcRect l="17366" t="79409" r="56912" b="7105"/>
              <a:stretch>
                <a:fillRect/>
              </a:stretch>
            </p:blipFill>
            <p:spPr bwMode="auto">
              <a:xfrm>
                <a:off x="1880832" y="4278245"/>
                <a:ext cx="1351274" cy="721322"/>
              </a:xfrm>
              <a:prstGeom prst="rect">
                <a:avLst/>
              </a:prstGeom>
              <a:noFill/>
            </p:spPr>
          </p:pic>
          <p:pic>
            <p:nvPicPr>
              <p:cNvPr id="18" name="Picture 6" descr="http://www.ccjm.org/content/76/Suppl_5/S20/F1.large.jpg">
                <a:hlinkClick r:id="rId7"/>
              </p:cNvPr>
              <p:cNvPicPr>
                <a:picLocks noChangeAspect="1" noChangeArrowheads="1"/>
              </p:cNvPicPr>
              <p:nvPr/>
            </p:nvPicPr>
            <p:blipFill>
              <a:blip r:embed="rId8" cstate="print">
                <a:clrChange>
                  <a:clrFrom>
                    <a:srgbClr val="FFFCD9"/>
                  </a:clrFrom>
                  <a:clrTo>
                    <a:srgbClr val="FFFCD9">
                      <a:alpha val="0"/>
                    </a:srgbClr>
                  </a:clrTo>
                </a:clrChange>
              </a:blip>
              <a:srcRect l="7099" t="13081" r="77900" b="66276"/>
              <a:stretch>
                <a:fillRect/>
              </a:stretch>
            </p:blipFill>
            <p:spPr bwMode="auto">
              <a:xfrm>
                <a:off x="3293272" y="3196984"/>
                <a:ext cx="788040" cy="1104122"/>
              </a:xfrm>
              <a:prstGeom prst="rect">
                <a:avLst/>
              </a:prstGeom>
              <a:noFill/>
            </p:spPr>
          </p:pic>
          <p:pic>
            <p:nvPicPr>
              <p:cNvPr id="19" name="Picture 6" descr="http://www.ccjm.org/content/76/Suppl_5/S20/F1.large.jpg">
                <a:hlinkClick r:id="rId7"/>
              </p:cNvPr>
              <p:cNvPicPr>
                <a:picLocks noChangeAspect="1" noChangeArrowheads="1"/>
              </p:cNvPicPr>
              <p:nvPr/>
            </p:nvPicPr>
            <p:blipFill>
              <a:blip r:embed="rId8" cstate="print">
                <a:clrChange>
                  <a:clrFrom>
                    <a:srgbClr val="FFFCD9"/>
                  </a:clrFrom>
                  <a:clrTo>
                    <a:srgbClr val="FFFCD9">
                      <a:alpha val="0"/>
                    </a:srgbClr>
                  </a:clrTo>
                </a:clrChange>
              </a:blip>
              <a:srcRect t="46844" r="68474" b="35265"/>
              <a:stretch>
                <a:fillRect/>
              </a:stretch>
            </p:blipFill>
            <p:spPr bwMode="auto">
              <a:xfrm>
                <a:off x="2843808" y="4206237"/>
                <a:ext cx="1656184" cy="956905"/>
              </a:xfrm>
              <a:prstGeom prst="rect">
                <a:avLst/>
              </a:prstGeom>
              <a:noFill/>
            </p:spPr>
          </p:pic>
          <p:pic>
            <p:nvPicPr>
              <p:cNvPr id="20" name="Picture 6" descr="http://www.ccjm.org/content/76/Suppl_5/S20/F1.large.jpg">
                <a:hlinkClick r:id="rId7"/>
              </p:cNvPr>
              <p:cNvPicPr>
                <a:picLocks noChangeAspect="1" noChangeArrowheads="1"/>
              </p:cNvPicPr>
              <p:nvPr/>
            </p:nvPicPr>
            <p:blipFill>
              <a:blip r:embed="rId8" cstate="print">
                <a:clrChange>
                  <a:clrFrom>
                    <a:srgbClr val="FFFCD9"/>
                  </a:clrFrom>
                  <a:clrTo>
                    <a:srgbClr val="FFFCD9">
                      <a:alpha val="0"/>
                    </a:srgbClr>
                  </a:clrTo>
                </a:clrChange>
              </a:blip>
              <a:srcRect l="39119" t="6825" r="42746" b="79069"/>
              <a:stretch>
                <a:fillRect/>
              </a:stretch>
            </p:blipFill>
            <p:spPr bwMode="auto">
              <a:xfrm>
                <a:off x="2289352" y="3421392"/>
                <a:ext cx="952689" cy="754482"/>
              </a:xfrm>
              <a:prstGeom prst="rect">
                <a:avLst/>
              </a:prstGeom>
              <a:noFill/>
            </p:spPr>
          </p:pic>
          <p:sp>
            <p:nvSpPr>
              <p:cNvPr id="23" name="Rettangolo 22"/>
              <p:cNvSpPr/>
              <p:nvPr/>
            </p:nvSpPr>
            <p:spPr>
              <a:xfrm>
                <a:off x="1979712" y="4365104"/>
                <a:ext cx="432048" cy="18784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 name="Rettangolo 23"/>
              <p:cNvSpPr/>
              <p:nvPr/>
            </p:nvSpPr>
            <p:spPr>
              <a:xfrm>
                <a:off x="2176686" y="4105647"/>
                <a:ext cx="576064" cy="1440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5" name="Rettangolo 24"/>
              <p:cNvSpPr/>
              <p:nvPr/>
            </p:nvSpPr>
            <p:spPr>
              <a:xfrm>
                <a:off x="3995936" y="4869160"/>
                <a:ext cx="576064" cy="360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6" name="Rettangolo 25"/>
              <p:cNvSpPr/>
              <p:nvPr/>
            </p:nvSpPr>
            <p:spPr>
              <a:xfrm>
                <a:off x="3779912" y="3284984"/>
                <a:ext cx="360040" cy="2011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7" name="Rettangolo 26"/>
              <p:cNvSpPr/>
              <p:nvPr/>
            </p:nvSpPr>
            <p:spPr>
              <a:xfrm>
                <a:off x="3986411" y="3429000"/>
                <a:ext cx="72008" cy="4320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36" name="CasellaDiTesto 35"/>
            <p:cNvSpPr txBox="1"/>
            <p:nvPr/>
          </p:nvSpPr>
          <p:spPr>
            <a:xfrm>
              <a:off x="2266722" y="5444663"/>
              <a:ext cx="1003801" cy="215444"/>
            </a:xfrm>
            <a:prstGeom prst="rect">
              <a:avLst/>
            </a:prstGeom>
            <a:noFill/>
          </p:spPr>
          <p:txBody>
            <a:bodyPr wrap="none" rtlCol="0">
              <a:spAutoFit/>
            </a:bodyPr>
            <a:lstStyle/>
            <a:p>
              <a:r>
                <a:rPr lang="it-IT" sz="800" dirty="0" err="1" smtClean="0">
                  <a:latin typeface="Arial" pitchFamily="34" charset="0"/>
                  <a:cs typeface="Arial" pitchFamily="34" charset="0"/>
                </a:rPr>
                <a:t>Peripheral</a:t>
              </a:r>
              <a:r>
                <a:rPr lang="it-IT" sz="800" dirty="0" smtClean="0">
                  <a:latin typeface="Arial" pitchFamily="34" charset="0"/>
                  <a:cs typeface="Arial" pitchFamily="34" charset="0"/>
                </a:rPr>
                <a:t> </a:t>
              </a:r>
              <a:r>
                <a:rPr lang="it-IT" sz="800" dirty="0" err="1" smtClean="0">
                  <a:latin typeface="Arial" pitchFamily="34" charset="0"/>
                  <a:cs typeface="Arial" pitchFamily="34" charset="0"/>
                </a:rPr>
                <a:t>tissues</a:t>
              </a:r>
              <a:endParaRPr lang="it-IT" sz="800" dirty="0">
                <a:latin typeface="Arial" pitchFamily="34" charset="0"/>
                <a:cs typeface="Arial" pitchFamily="34" charset="0"/>
              </a:endParaRPr>
            </a:p>
          </p:txBody>
        </p:sp>
        <p:sp>
          <p:nvSpPr>
            <p:cNvPr id="37" name="Rettangolo 36"/>
            <p:cNvSpPr/>
            <p:nvPr/>
          </p:nvSpPr>
          <p:spPr>
            <a:xfrm>
              <a:off x="1687730" y="3803898"/>
              <a:ext cx="2160240" cy="187220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cxnSp>
        <p:nvCxnSpPr>
          <p:cNvPr id="42" name="Connettore 2 41"/>
          <p:cNvCxnSpPr/>
          <p:nvPr/>
        </p:nvCxnSpPr>
        <p:spPr>
          <a:xfrm>
            <a:off x="2600760" y="2820578"/>
            <a:ext cx="5960" cy="784553"/>
          </a:xfrm>
          <a:prstGeom prst="straightConnector1">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3" name="Connettore 2 32"/>
          <p:cNvCxnSpPr/>
          <p:nvPr/>
        </p:nvCxnSpPr>
        <p:spPr>
          <a:xfrm flipH="1">
            <a:off x="3603009" y="4148919"/>
            <a:ext cx="2634018" cy="95534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4" name="Segnaposto contenuto 2"/>
          <p:cNvSpPr txBox="1">
            <a:spLocks/>
          </p:cNvSpPr>
          <p:nvPr/>
        </p:nvSpPr>
        <p:spPr>
          <a:xfrm>
            <a:off x="6185150" y="1166019"/>
            <a:ext cx="3139378" cy="3271094"/>
          </a:xfrm>
          <a:prstGeom prst="rect">
            <a:avLst/>
          </a:prstGeom>
        </p:spPr>
        <p:txBody>
          <a:bodyPr>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it-IT" sz="2000" b="1" i="0" u="none" strike="noStrike" kern="1200" cap="none" spc="0" normalizeH="0" baseline="0" noProof="0" dirty="0" smtClean="0">
                <a:ln>
                  <a:noFill/>
                </a:ln>
                <a:solidFill>
                  <a:schemeClr val="tx1"/>
                </a:solidFill>
                <a:effectLst/>
                <a:uLnTx/>
                <a:uFillTx/>
                <a:latin typeface="Arial" pitchFamily="34" charset="0"/>
                <a:cs typeface="Arial" pitchFamily="34" charset="0"/>
              </a:rPr>
              <a:t>Mutazioni ormoni</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it-IT" sz="2000" b="1" dirty="0" smtClean="0">
                <a:latin typeface="Arial" pitchFamily="34" charset="0"/>
                <a:cs typeface="Arial" pitchFamily="34" charset="0"/>
              </a:rPr>
              <a:t>Mutazioni recettori</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it-IT" sz="2000" b="1" i="0" u="none" strike="noStrike" kern="1200" cap="none" spc="0" normalizeH="0" baseline="0" noProof="0" dirty="0" smtClean="0">
                <a:ln>
                  <a:noFill/>
                </a:ln>
                <a:solidFill>
                  <a:schemeClr val="tx1"/>
                </a:solidFill>
                <a:effectLst/>
                <a:uLnTx/>
                <a:uFillTx/>
                <a:latin typeface="Arial" pitchFamily="34" charset="0"/>
                <a:cs typeface="Arial" pitchFamily="34" charset="0"/>
              </a:rPr>
              <a:t>Mutazioni mediatori del </a:t>
            </a:r>
            <a:r>
              <a:rPr kumimoji="0" lang="it-IT" sz="2000" b="1" i="0" u="none" strike="noStrike" kern="1200" cap="none" spc="0" normalizeH="0" baseline="0" noProof="0" dirty="0" err="1" smtClean="0">
                <a:ln>
                  <a:noFill/>
                </a:ln>
                <a:solidFill>
                  <a:schemeClr val="tx1"/>
                </a:solidFill>
                <a:effectLst/>
                <a:uLnTx/>
                <a:uFillTx/>
                <a:latin typeface="Arial" pitchFamily="34" charset="0"/>
                <a:cs typeface="Arial" pitchFamily="34" charset="0"/>
              </a:rPr>
              <a:t>signaling</a:t>
            </a:r>
            <a:endParaRPr kumimoji="0" lang="it-IT" sz="2000" b="1" i="0" u="none" strike="noStrike" kern="1200" cap="none" spc="0" normalizeH="0" baseline="0" noProof="0" dirty="0" smtClean="0">
              <a:ln>
                <a:noFill/>
              </a:ln>
              <a:solidFill>
                <a:schemeClr val="tx1"/>
              </a:solidFill>
              <a:effectLst/>
              <a:uLnTx/>
              <a:uFillTx/>
              <a:latin typeface="Arial" pitchFamily="34" charset="0"/>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it-IT" sz="2000" b="1" dirty="0" smtClean="0">
                <a:latin typeface="Arial" pitchFamily="34" charset="0"/>
                <a:cs typeface="Arial" pitchFamily="34" charset="0"/>
              </a:rPr>
              <a:t>Mutazioni fattori di trascrizione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it-IT" sz="2000" b="1" i="0" u="none" strike="noStrike" kern="1200" cap="none" spc="0" normalizeH="0" baseline="0" noProof="0" dirty="0" smtClean="0">
                <a:ln>
                  <a:noFill/>
                </a:ln>
                <a:solidFill>
                  <a:schemeClr val="tx1"/>
                </a:solidFill>
                <a:effectLst/>
                <a:uLnTx/>
                <a:uFillTx/>
                <a:latin typeface="Arial" pitchFamily="34" charset="0"/>
                <a:cs typeface="Arial" pitchFamily="34" charset="0"/>
              </a:rPr>
              <a:t>Difetti sintesi ormonale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it-IT" sz="2000" b="1" dirty="0" smtClean="0">
                <a:latin typeface="Arial" pitchFamily="34" charset="0"/>
                <a:cs typeface="Arial" pitchFamily="34" charset="0"/>
              </a:rPr>
              <a:t>Difetti canali o trasportatori</a:t>
            </a:r>
            <a:endParaRPr kumimoji="0" lang="it-IT" sz="2000" b="1" i="0" u="none" strike="noStrike" kern="1200" cap="none" spc="0" normalizeH="0" baseline="0" noProof="0" dirty="0" smtClean="0">
              <a:ln>
                <a:noFill/>
              </a:ln>
              <a:solidFill>
                <a:schemeClr val="tx1"/>
              </a:solidFill>
              <a:effectLst/>
              <a:uLnTx/>
              <a:uFillTx/>
              <a:latin typeface="Arial" pitchFamily="34" charset="0"/>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it-IT" sz="2000" b="1" i="0" u="none" strike="noStrike" kern="1200" cap="none" spc="0" normalizeH="0" baseline="0" noProof="0" dirty="0" smtClean="0">
                <a:ln>
                  <a:noFill/>
                </a:ln>
                <a:solidFill>
                  <a:schemeClr val="tx1"/>
                </a:solidFill>
                <a:effectLst/>
                <a:uLnTx/>
                <a:uFillTx/>
                <a:latin typeface="Arial" pitchFamily="34" charset="0"/>
                <a:cs typeface="Arial" pitchFamily="34" charset="0"/>
              </a:rPr>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it-IT" sz="2000" b="1" i="0" u="none" strike="noStrike" kern="1200" cap="none" spc="0" normalizeH="0" baseline="0" noProof="0" dirty="0" smtClean="0">
              <a:ln>
                <a:noFill/>
              </a:ln>
              <a:solidFill>
                <a:schemeClr val="tx1"/>
              </a:solidFill>
              <a:effectLst/>
              <a:uLnTx/>
              <a:uFillTx/>
              <a:latin typeface="Arial" pitchFamily="34" charset="0"/>
              <a:cs typeface="Arial" pitchFamily="34" charset="0"/>
            </a:endParaRPr>
          </a:p>
        </p:txBody>
      </p:sp>
      <p:sp>
        <p:nvSpPr>
          <p:cNvPr id="40" name="Titolo 1"/>
          <p:cNvSpPr txBox="1">
            <a:spLocks/>
          </p:cNvSpPr>
          <p:nvPr/>
        </p:nvSpPr>
        <p:spPr>
          <a:xfrm>
            <a:off x="685800" y="116632"/>
            <a:ext cx="7772400" cy="936104"/>
          </a:xfrm>
          <a:prstGeom prst="rect">
            <a:avLst/>
          </a:prstGeom>
        </p:spPr>
        <p:txBody>
          <a:bodyPr>
            <a:noAutofit/>
          </a:bodyPr>
          <a:lstStyle/>
          <a:p>
            <a:pPr lvl="0" algn="ctr">
              <a:spcBef>
                <a:spcPct val="0"/>
              </a:spcBef>
              <a:defRPr/>
            </a:pPr>
            <a:r>
              <a:rPr lang="it-IT" sz="2800" b="1" dirty="0">
                <a:solidFill>
                  <a:srgbClr val="FF0000"/>
                </a:solidFill>
                <a:effectLst>
                  <a:outerShdw blurRad="38100" dist="38100" dir="2700000" algn="tl">
                    <a:srgbClr val="000000">
                      <a:alpha val="43137"/>
                    </a:srgbClr>
                  </a:outerShdw>
                </a:effectLst>
                <a:latin typeface="Arial" pitchFamily="34" charset="0"/>
                <a:cs typeface="Arial" pitchFamily="34" charset="0"/>
              </a:rPr>
              <a:t>Come </a:t>
            </a:r>
            <a:r>
              <a:rPr lang="it-IT" sz="28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impattano i progressi della genomica in </a:t>
            </a:r>
            <a:r>
              <a:rPr lang="it-IT" sz="2800" b="1" dirty="0">
                <a:solidFill>
                  <a:srgbClr val="FF0000"/>
                </a:solidFill>
                <a:effectLst>
                  <a:outerShdw blurRad="38100" dist="38100" dir="2700000" algn="tl">
                    <a:srgbClr val="000000">
                      <a:alpha val="43137"/>
                    </a:srgbClr>
                  </a:outerShdw>
                </a:effectLst>
                <a:latin typeface="Arial" pitchFamily="34" charset="0"/>
                <a:cs typeface="Arial" pitchFamily="34" charset="0"/>
              </a:rPr>
              <a:t>ambito </a:t>
            </a:r>
            <a:r>
              <a:rPr lang="it-IT" sz="2800" b="1" dirty="0" err="1">
                <a:solidFill>
                  <a:srgbClr val="FF0000"/>
                </a:solidFill>
                <a:effectLst>
                  <a:outerShdw blurRad="38100" dist="38100" dir="2700000" algn="tl">
                    <a:srgbClr val="000000">
                      <a:alpha val="43137"/>
                    </a:srgbClr>
                  </a:outerShdw>
                </a:effectLst>
                <a:latin typeface="Arial" pitchFamily="34" charset="0"/>
                <a:cs typeface="Arial" pitchFamily="34" charset="0"/>
              </a:rPr>
              <a:t>endocrino-metabolico</a:t>
            </a:r>
            <a:r>
              <a:rPr lang="it-IT" sz="2800" b="1" dirty="0">
                <a:solidFill>
                  <a:srgbClr val="FF0000"/>
                </a:solidFill>
                <a:effectLst>
                  <a:outerShdw blurRad="38100" dist="38100" dir="2700000" algn="tl">
                    <a:srgbClr val="000000">
                      <a:alpha val="43137"/>
                    </a:srgbClr>
                  </a:outerShdw>
                </a:effectLst>
                <a:latin typeface="Arial" pitchFamily="34" charset="0"/>
                <a:cs typeface="Arial" pitchFamily="34" charset="0"/>
              </a:rPr>
              <a:t>?</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3893</TotalTime>
  <Words>2379</Words>
  <Application>Microsoft Macintosh PowerPoint</Application>
  <PresentationFormat>Presentazione su schermo (4:3)</PresentationFormat>
  <Paragraphs>563</Paragraphs>
  <Slides>54</Slides>
  <Notes>12</Notes>
  <HiddenSlides>0</HiddenSlides>
  <MMClips>0</MMClips>
  <ScaleCrop>false</ScaleCrop>
  <HeadingPairs>
    <vt:vector size="4" baseType="variant">
      <vt:variant>
        <vt:lpstr>Tema</vt:lpstr>
      </vt:variant>
      <vt:variant>
        <vt:i4>1</vt:i4>
      </vt:variant>
      <vt:variant>
        <vt:lpstr>Titoli diapositive</vt:lpstr>
      </vt:variant>
      <vt:variant>
        <vt:i4>54</vt:i4>
      </vt:variant>
    </vt:vector>
  </HeadingPairs>
  <TitlesOfParts>
    <vt:vector size="55" baseType="lpstr">
      <vt:lpstr>Tema di Office</vt:lpstr>
      <vt:lpstr>Perché è stato istituito l’insegnamento di diagnostica molecolare delle malattie endocrine e metaboliche?</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lpstr>Diapositiva 40</vt:lpstr>
      <vt:lpstr>Diapositiva 41</vt:lpstr>
      <vt:lpstr>Diapositiva 42</vt:lpstr>
      <vt:lpstr>Diapositiva 43</vt:lpstr>
      <vt:lpstr>Diapositiva 44</vt:lpstr>
      <vt:lpstr>Diapositiva 45</vt:lpstr>
      <vt:lpstr>Diapositiva 46</vt:lpstr>
      <vt:lpstr>Diapositiva 47</vt:lpstr>
      <vt:lpstr>Diapositiva 48</vt:lpstr>
      <vt:lpstr>Diapositiva 49</vt:lpstr>
      <vt:lpstr>Diapositiva 50</vt:lpstr>
      <vt:lpstr>Diapositiva 51</vt:lpstr>
      <vt:lpstr>Diapositiva 52</vt:lpstr>
      <vt:lpstr>Diapositiva 53</vt:lpstr>
      <vt:lpstr>Diapositiva 54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Perché l’insegnamento di diagnostica molecolare delle malattie endocrine e metaboliche?</dc:title>
  <dc:creator>Utente Windows</dc:creator>
  <cp:lastModifiedBy>Diego</cp:lastModifiedBy>
  <cp:revision>52</cp:revision>
  <dcterms:created xsi:type="dcterms:W3CDTF">2013-03-08T22:36:28Z</dcterms:created>
  <dcterms:modified xsi:type="dcterms:W3CDTF">2016-04-21T07:33:48Z</dcterms:modified>
</cp:coreProperties>
</file>